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61.jpg" ContentType="image/png"/>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2"/>
  </p:notesMasterIdLst>
  <p:handoutMasterIdLst>
    <p:handoutMasterId r:id="rId63"/>
  </p:handoutMasterIdLst>
  <p:sldIdLst>
    <p:sldId id="256" r:id="rId5"/>
    <p:sldId id="279" r:id="rId6"/>
    <p:sldId id="257" r:id="rId7"/>
    <p:sldId id="258" r:id="rId8"/>
    <p:sldId id="267" r:id="rId9"/>
    <p:sldId id="259" r:id="rId10"/>
    <p:sldId id="266" r:id="rId11"/>
    <p:sldId id="260" r:id="rId12"/>
    <p:sldId id="311" r:id="rId13"/>
    <p:sldId id="299" r:id="rId14"/>
    <p:sldId id="282" r:id="rId15"/>
    <p:sldId id="281" r:id="rId16"/>
    <p:sldId id="302" r:id="rId17"/>
    <p:sldId id="283" r:id="rId18"/>
    <p:sldId id="284" r:id="rId19"/>
    <p:sldId id="285" r:id="rId20"/>
    <p:sldId id="286" r:id="rId21"/>
    <p:sldId id="287" r:id="rId22"/>
    <p:sldId id="288" r:id="rId23"/>
    <p:sldId id="300" r:id="rId24"/>
    <p:sldId id="301" r:id="rId25"/>
    <p:sldId id="289" r:id="rId26"/>
    <p:sldId id="290" r:id="rId27"/>
    <p:sldId id="291" r:id="rId28"/>
    <p:sldId id="292" r:id="rId29"/>
    <p:sldId id="298" r:id="rId30"/>
    <p:sldId id="295" r:id="rId31"/>
    <p:sldId id="293" r:id="rId32"/>
    <p:sldId id="296" r:id="rId33"/>
    <p:sldId id="294" r:id="rId34"/>
    <p:sldId id="297" r:id="rId35"/>
    <p:sldId id="278" r:id="rId36"/>
    <p:sldId id="303" r:id="rId37"/>
    <p:sldId id="261" r:id="rId38"/>
    <p:sldId id="305" r:id="rId39"/>
    <p:sldId id="304" r:id="rId40"/>
    <p:sldId id="306" r:id="rId41"/>
    <p:sldId id="307" r:id="rId42"/>
    <p:sldId id="270" r:id="rId43"/>
    <p:sldId id="309" r:id="rId44"/>
    <p:sldId id="308" r:id="rId45"/>
    <p:sldId id="310" r:id="rId46"/>
    <p:sldId id="262" r:id="rId47"/>
    <p:sldId id="313" r:id="rId48"/>
    <p:sldId id="264" r:id="rId49"/>
    <p:sldId id="268" r:id="rId50"/>
    <p:sldId id="277" r:id="rId51"/>
    <p:sldId id="312" r:id="rId52"/>
    <p:sldId id="269" r:id="rId53"/>
    <p:sldId id="272" r:id="rId54"/>
    <p:sldId id="275" r:id="rId55"/>
    <p:sldId id="276" r:id="rId56"/>
    <p:sldId id="274" r:id="rId57"/>
    <p:sldId id="263" r:id="rId58"/>
    <p:sldId id="271" r:id="rId59"/>
    <p:sldId id="280" r:id="rId60"/>
    <p:sldId id="26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91" d="100"/>
          <a:sy n="91" d="100"/>
        </p:scale>
        <p:origin x="1404" y="90"/>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6E19E-86AA-4F26-B4E0-6EB8B7899CE9}" type="doc">
      <dgm:prSet loTypeId="urn:microsoft.com/office/officeart/2005/8/layout/radial6" loCatId="relationship" qsTypeId="urn:microsoft.com/office/officeart/2005/8/quickstyle/3d1" qsCatId="3D" csTypeId="urn:microsoft.com/office/officeart/2005/8/colors/colorful2" csCatId="colorful" phldr="1"/>
      <dgm:spPr/>
      <dgm:t>
        <a:bodyPr/>
        <a:lstStyle/>
        <a:p>
          <a:endParaRPr lang="en-IN"/>
        </a:p>
      </dgm:t>
    </dgm:pt>
    <dgm:pt modelId="{ED5A3DFD-F803-45E3-9353-037B86DA8A92}">
      <dgm:prSet phldrT="[Text]"/>
      <dgm:spPr/>
      <dgm:t>
        <a:bodyPr/>
        <a:lstStyle/>
        <a:p>
          <a:r>
            <a:rPr lang="en-IN" dirty="0" smtClean="0"/>
            <a:t>GUI</a:t>
          </a:r>
          <a:endParaRPr lang="en-IN" dirty="0"/>
        </a:p>
      </dgm:t>
    </dgm:pt>
    <dgm:pt modelId="{741557C5-B5FC-4C81-9C03-37B84DEC824F}" type="parTrans" cxnId="{AD9399B6-81EA-45C9-9566-B3D70E1DEC06}">
      <dgm:prSet/>
      <dgm:spPr/>
      <dgm:t>
        <a:bodyPr/>
        <a:lstStyle/>
        <a:p>
          <a:endParaRPr lang="en-IN"/>
        </a:p>
      </dgm:t>
    </dgm:pt>
    <dgm:pt modelId="{C7A475FB-D99E-434B-934A-9544B3C02B0E}" type="sibTrans" cxnId="{AD9399B6-81EA-45C9-9566-B3D70E1DEC06}">
      <dgm:prSet/>
      <dgm:spPr/>
      <dgm:t>
        <a:bodyPr/>
        <a:lstStyle/>
        <a:p>
          <a:endParaRPr lang="en-IN"/>
        </a:p>
      </dgm:t>
    </dgm:pt>
    <dgm:pt modelId="{80601DF6-02E5-4346-A704-DE8DC6B1CE06}">
      <dgm:prSet phldrT="[Text]"/>
      <dgm:spPr/>
      <dgm:t>
        <a:bodyPr/>
        <a:lstStyle/>
        <a:p>
          <a:r>
            <a:rPr lang="en-IN" dirty="0" err="1" smtClean="0"/>
            <a:t>Navbars</a:t>
          </a:r>
          <a:endParaRPr lang="en-IN" dirty="0"/>
        </a:p>
      </dgm:t>
    </dgm:pt>
    <dgm:pt modelId="{10460A06-1B35-4084-A60D-DBF81A277C88}" type="parTrans" cxnId="{BAE45970-DBBD-425E-BD6E-0588B9604601}">
      <dgm:prSet/>
      <dgm:spPr/>
      <dgm:t>
        <a:bodyPr/>
        <a:lstStyle/>
        <a:p>
          <a:endParaRPr lang="en-IN"/>
        </a:p>
      </dgm:t>
    </dgm:pt>
    <dgm:pt modelId="{C1D95EB8-D2DB-4AB9-8E39-72E5691CE0A1}" type="sibTrans" cxnId="{BAE45970-DBBD-425E-BD6E-0588B9604601}">
      <dgm:prSet/>
      <dgm:spPr/>
      <dgm:t>
        <a:bodyPr/>
        <a:lstStyle/>
        <a:p>
          <a:endParaRPr lang="en-IN"/>
        </a:p>
      </dgm:t>
    </dgm:pt>
    <dgm:pt modelId="{4EC1CCE5-FECB-4CE6-A0AF-303C9AF105C6}">
      <dgm:prSet phldrT="[Text]"/>
      <dgm:spPr/>
      <dgm:t>
        <a:bodyPr/>
        <a:lstStyle/>
        <a:p>
          <a:r>
            <a:rPr lang="en-IN" dirty="0" smtClean="0"/>
            <a:t>Dropdown List</a:t>
          </a:r>
          <a:endParaRPr lang="en-IN" dirty="0"/>
        </a:p>
      </dgm:t>
    </dgm:pt>
    <dgm:pt modelId="{E694EF94-0AD3-4F12-B789-C682527FEC1E}" type="parTrans" cxnId="{84FD2374-9275-45D1-B3CE-22716BBEAB0C}">
      <dgm:prSet/>
      <dgm:spPr/>
      <dgm:t>
        <a:bodyPr/>
        <a:lstStyle/>
        <a:p>
          <a:endParaRPr lang="en-IN"/>
        </a:p>
      </dgm:t>
    </dgm:pt>
    <dgm:pt modelId="{2500815A-3CA6-401D-B102-32EB3F55B60E}" type="sibTrans" cxnId="{84FD2374-9275-45D1-B3CE-22716BBEAB0C}">
      <dgm:prSet/>
      <dgm:spPr/>
      <dgm:t>
        <a:bodyPr/>
        <a:lstStyle/>
        <a:p>
          <a:endParaRPr lang="en-IN"/>
        </a:p>
      </dgm:t>
    </dgm:pt>
    <dgm:pt modelId="{BEA43E09-778F-4496-8FDE-1767C6225C2B}">
      <dgm:prSet phldrT="[Text]"/>
      <dgm:spPr/>
      <dgm:t>
        <a:bodyPr/>
        <a:lstStyle/>
        <a:p>
          <a:r>
            <a:rPr lang="en-IN" dirty="0" smtClean="0"/>
            <a:t>Stock Pictures and Videos</a:t>
          </a:r>
          <a:endParaRPr lang="en-IN" dirty="0"/>
        </a:p>
      </dgm:t>
    </dgm:pt>
    <dgm:pt modelId="{026F1E72-75B8-4AAF-BFEE-DEF28F65ED24}" type="parTrans" cxnId="{16BADDA9-631A-4874-82AE-F75541C58BDB}">
      <dgm:prSet/>
      <dgm:spPr/>
      <dgm:t>
        <a:bodyPr/>
        <a:lstStyle/>
        <a:p>
          <a:endParaRPr lang="en-IN"/>
        </a:p>
      </dgm:t>
    </dgm:pt>
    <dgm:pt modelId="{443EF8BA-772C-4C8C-9EF0-A88F9F3D1463}" type="sibTrans" cxnId="{16BADDA9-631A-4874-82AE-F75541C58BDB}">
      <dgm:prSet/>
      <dgm:spPr/>
      <dgm:t>
        <a:bodyPr/>
        <a:lstStyle/>
        <a:p>
          <a:endParaRPr lang="en-IN"/>
        </a:p>
      </dgm:t>
    </dgm:pt>
    <dgm:pt modelId="{B574DFBD-9383-4BCA-AF1F-3438533B3483}">
      <dgm:prSet phldrT="[Text]"/>
      <dgm:spPr/>
      <dgm:t>
        <a:bodyPr/>
        <a:lstStyle/>
        <a:p>
          <a:r>
            <a:rPr lang="en-IN" dirty="0" smtClean="0"/>
            <a:t>Smooth and luxurious </a:t>
          </a:r>
          <a:endParaRPr lang="en-IN" dirty="0"/>
        </a:p>
      </dgm:t>
    </dgm:pt>
    <dgm:pt modelId="{97947B9C-CAC0-4D5B-8F16-6871E5378663}" type="parTrans" cxnId="{CC9D3F1C-CAB2-427D-B531-1846EAC2FC94}">
      <dgm:prSet/>
      <dgm:spPr/>
      <dgm:t>
        <a:bodyPr/>
        <a:lstStyle/>
        <a:p>
          <a:endParaRPr lang="en-IN"/>
        </a:p>
      </dgm:t>
    </dgm:pt>
    <dgm:pt modelId="{DADEC23D-FA5F-4D19-B9B2-AD2ECABB570E}" type="sibTrans" cxnId="{CC9D3F1C-CAB2-427D-B531-1846EAC2FC94}">
      <dgm:prSet/>
      <dgm:spPr/>
      <dgm:t>
        <a:bodyPr/>
        <a:lstStyle/>
        <a:p>
          <a:endParaRPr lang="en-IN"/>
        </a:p>
      </dgm:t>
    </dgm:pt>
    <dgm:pt modelId="{83B34E86-431C-4ABF-82D7-81846910DFBF}" type="pres">
      <dgm:prSet presAssocID="{B636E19E-86AA-4F26-B4E0-6EB8B7899CE9}" presName="Name0" presStyleCnt="0">
        <dgm:presLayoutVars>
          <dgm:chMax val="1"/>
          <dgm:dir/>
          <dgm:animLvl val="ctr"/>
          <dgm:resizeHandles val="exact"/>
        </dgm:presLayoutVars>
      </dgm:prSet>
      <dgm:spPr/>
      <dgm:t>
        <a:bodyPr/>
        <a:lstStyle/>
        <a:p>
          <a:endParaRPr lang="en-IN"/>
        </a:p>
      </dgm:t>
    </dgm:pt>
    <dgm:pt modelId="{36396F50-D374-49A3-B330-3D4CA2C921BF}" type="pres">
      <dgm:prSet presAssocID="{ED5A3DFD-F803-45E3-9353-037B86DA8A92}" presName="centerShape" presStyleLbl="node0" presStyleIdx="0" presStyleCnt="1"/>
      <dgm:spPr/>
      <dgm:t>
        <a:bodyPr/>
        <a:lstStyle/>
        <a:p>
          <a:endParaRPr lang="en-IN"/>
        </a:p>
      </dgm:t>
    </dgm:pt>
    <dgm:pt modelId="{88FE9E5A-B95C-4B08-8D9C-8455E1C62AB8}" type="pres">
      <dgm:prSet presAssocID="{80601DF6-02E5-4346-A704-DE8DC6B1CE06}" presName="node" presStyleLbl="node1" presStyleIdx="0" presStyleCnt="4">
        <dgm:presLayoutVars>
          <dgm:bulletEnabled val="1"/>
        </dgm:presLayoutVars>
      </dgm:prSet>
      <dgm:spPr/>
      <dgm:t>
        <a:bodyPr/>
        <a:lstStyle/>
        <a:p>
          <a:endParaRPr lang="en-IN"/>
        </a:p>
      </dgm:t>
    </dgm:pt>
    <dgm:pt modelId="{0AA174D4-D6A3-43CF-B71F-3E8B9EEEECC2}" type="pres">
      <dgm:prSet presAssocID="{80601DF6-02E5-4346-A704-DE8DC6B1CE06}" presName="dummy" presStyleCnt="0"/>
      <dgm:spPr/>
    </dgm:pt>
    <dgm:pt modelId="{73C8653A-6BE0-4DE8-BD42-F99BB38C1A3D}" type="pres">
      <dgm:prSet presAssocID="{C1D95EB8-D2DB-4AB9-8E39-72E5691CE0A1}" presName="sibTrans" presStyleLbl="sibTrans2D1" presStyleIdx="0" presStyleCnt="4"/>
      <dgm:spPr/>
      <dgm:t>
        <a:bodyPr/>
        <a:lstStyle/>
        <a:p>
          <a:endParaRPr lang="en-IN"/>
        </a:p>
      </dgm:t>
    </dgm:pt>
    <dgm:pt modelId="{81D66945-9A3C-4FE3-B245-41BCA6142DBF}" type="pres">
      <dgm:prSet presAssocID="{4EC1CCE5-FECB-4CE6-A0AF-303C9AF105C6}" presName="node" presStyleLbl="node1" presStyleIdx="1" presStyleCnt="4">
        <dgm:presLayoutVars>
          <dgm:bulletEnabled val="1"/>
        </dgm:presLayoutVars>
      </dgm:prSet>
      <dgm:spPr/>
      <dgm:t>
        <a:bodyPr/>
        <a:lstStyle/>
        <a:p>
          <a:endParaRPr lang="en-IN"/>
        </a:p>
      </dgm:t>
    </dgm:pt>
    <dgm:pt modelId="{999DB2F1-DA73-4A8D-B849-386A5C5B7646}" type="pres">
      <dgm:prSet presAssocID="{4EC1CCE5-FECB-4CE6-A0AF-303C9AF105C6}" presName="dummy" presStyleCnt="0"/>
      <dgm:spPr/>
    </dgm:pt>
    <dgm:pt modelId="{038B76EA-C77D-44D7-B7C7-514014C0BA95}" type="pres">
      <dgm:prSet presAssocID="{2500815A-3CA6-401D-B102-32EB3F55B60E}" presName="sibTrans" presStyleLbl="sibTrans2D1" presStyleIdx="1" presStyleCnt="4"/>
      <dgm:spPr/>
      <dgm:t>
        <a:bodyPr/>
        <a:lstStyle/>
        <a:p>
          <a:endParaRPr lang="en-IN"/>
        </a:p>
      </dgm:t>
    </dgm:pt>
    <dgm:pt modelId="{3F7D1BD2-C574-4723-89D2-ADEAAE91545F}" type="pres">
      <dgm:prSet presAssocID="{BEA43E09-778F-4496-8FDE-1767C6225C2B}" presName="node" presStyleLbl="node1" presStyleIdx="2" presStyleCnt="4">
        <dgm:presLayoutVars>
          <dgm:bulletEnabled val="1"/>
        </dgm:presLayoutVars>
      </dgm:prSet>
      <dgm:spPr/>
      <dgm:t>
        <a:bodyPr/>
        <a:lstStyle/>
        <a:p>
          <a:endParaRPr lang="en-IN"/>
        </a:p>
      </dgm:t>
    </dgm:pt>
    <dgm:pt modelId="{74EACC5F-D97C-4D5D-B622-166CC727786C}" type="pres">
      <dgm:prSet presAssocID="{BEA43E09-778F-4496-8FDE-1767C6225C2B}" presName="dummy" presStyleCnt="0"/>
      <dgm:spPr/>
    </dgm:pt>
    <dgm:pt modelId="{550B68C8-8C74-4D4E-8464-5E5616F41FDF}" type="pres">
      <dgm:prSet presAssocID="{443EF8BA-772C-4C8C-9EF0-A88F9F3D1463}" presName="sibTrans" presStyleLbl="sibTrans2D1" presStyleIdx="2" presStyleCnt="4"/>
      <dgm:spPr/>
      <dgm:t>
        <a:bodyPr/>
        <a:lstStyle/>
        <a:p>
          <a:endParaRPr lang="en-IN"/>
        </a:p>
      </dgm:t>
    </dgm:pt>
    <dgm:pt modelId="{92E60921-2136-4D85-8DAF-B36897CBA19E}" type="pres">
      <dgm:prSet presAssocID="{B574DFBD-9383-4BCA-AF1F-3438533B3483}" presName="node" presStyleLbl="node1" presStyleIdx="3" presStyleCnt="4" custRadScaleRad="98191">
        <dgm:presLayoutVars>
          <dgm:bulletEnabled val="1"/>
        </dgm:presLayoutVars>
      </dgm:prSet>
      <dgm:spPr/>
      <dgm:t>
        <a:bodyPr/>
        <a:lstStyle/>
        <a:p>
          <a:endParaRPr lang="en-IN"/>
        </a:p>
      </dgm:t>
    </dgm:pt>
    <dgm:pt modelId="{D31CC780-EBE7-48BF-B417-4B0F74D8ACC1}" type="pres">
      <dgm:prSet presAssocID="{B574DFBD-9383-4BCA-AF1F-3438533B3483}" presName="dummy" presStyleCnt="0"/>
      <dgm:spPr/>
    </dgm:pt>
    <dgm:pt modelId="{33287896-8267-44E7-A541-C8714CFAC00B}" type="pres">
      <dgm:prSet presAssocID="{DADEC23D-FA5F-4D19-B9B2-AD2ECABB570E}" presName="sibTrans" presStyleLbl="sibTrans2D1" presStyleIdx="3" presStyleCnt="4"/>
      <dgm:spPr/>
      <dgm:t>
        <a:bodyPr/>
        <a:lstStyle/>
        <a:p>
          <a:endParaRPr lang="en-IN"/>
        </a:p>
      </dgm:t>
    </dgm:pt>
  </dgm:ptLst>
  <dgm:cxnLst>
    <dgm:cxn modelId="{84FD2374-9275-45D1-B3CE-22716BBEAB0C}" srcId="{ED5A3DFD-F803-45E3-9353-037B86DA8A92}" destId="{4EC1CCE5-FECB-4CE6-A0AF-303C9AF105C6}" srcOrd="1" destOrd="0" parTransId="{E694EF94-0AD3-4F12-B789-C682527FEC1E}" sibTransId="{2500815A-3CA6-401D-B102-32EB3F55B60E}"/>
    <dgm:cxn modelId="{BAE45970-DBBD-425E-BD6E-0588B9604601}" srcId="{ED5A3DFD-F803-45E3-9353-037B86DA8A92}" destId="{80601DF6-02E5-4346-A704-DE8DC6B1CE06}" srcOrd="0" destOrd="0" parTransId="{10460A06-1B35-4084-A60D-DBF81A277C88}" sibTransId="{C1D95EB8-D2DB-4AB9-8E39-72E5691CE0A1}"/>
    <dgm:cxn modelId="{5357F11F-942E-4C8F-96A5-DDEFC6923859}" type="presOf" srcId="{2500815A-3CA6-401D-B102-32EB3F55B60E}" destId="{038B76EA-C77D-44D7-B7C7-514014C0BA95}" srcOrd="0" destOrd="0" presId="urn:microsoft.com/office/officeart/2005/8/layout/radial6"/>
    <dgm:cxn modelId="{643C043E-DC1E-44E8-BEAA-D308ADB5AA29}" type="presOf" srcId="{DADEC23D-FA5F-4D19-B9B2-AD2ECABB570E}" destId="{33287896-8267-44E7-A541-C8714CFAC00B}" srcOrd="0" destOrd="0" presId="urn:microsoft.com/office/officeart/2005/8/layout/radial6"/>
    <dgm:cxn modelId="{CC9D3F1C-CAB2-427D-B531-1846EAC2FC94}" srcId="{ED5A3DFD-F803-45E3-9353-037B86DA8A92}" destId="{B574DFBD-9383-4BCA-AF1F-3438533B3483}" srcOrd="3" destOrd="0" parTransId="{97947B9C-CAC0-4D5B-8F16-6871E5378663}" sibTransId="{DADEC23D-FA5F-4D19-B9B2-AD2ECABB570E}"/>
    <dgm:cxn modelId="{C7EC1744-891F-4C1D-ADF6-BFF284B0EEDD}" type="presOf" srcId="{443EF8BA-772C-4C8C-9EF0-A88F9F3D1463}" destId="{550B68C8-8C74-4D4E-8464-5E5616F41FDF}" srcOrd="0" destOrd="0" presId="urn:microsoft.com/office/officeart/2005/8/layout/radial6"/>
    <dgm:cxn modelId="{9E7C8F58-6422-440B-8C6B-08E0B20201CC}" type="presOf" srcId="{B574DFBD-9383-4BCA-AF1F-3438533B3483}" destId="{92E60921-2136-4D85-8DAF-B36897CBA19E}" srcOrd="0" destOrd="0" presId="urn:microsoft.com/office/officeart/2005/8/layout/radial6"/>
    <dgm:cxn modelId="{AD9399B6-81EA-45C9-9566-B3D70E1DEC06}" srcId="{B636E19E-86AA-4F26-B4E0-6EB8B7899CE9}" destId="{ED5A3DFD-F803-45E3-9353-037B86DA8A92}" srcOrd="0" destOrd="0" parTransId="{741557C5-B5FC-4C81-9C03-37B84DEC824F}" sibTransId="{C7A475FB-D99E-434B-934A-9544B3C02B0E}"/>
    <dgm:cxn modelId="{387FBCD9-5E03-4F5F-8F4C-74C2FFA3EA7C}" type="presOf" srcId="{80601DF6-02E5-4346-A704-DE8DC6B1CE06}" destId="{88FE9E5A-B95C-4B08-8D9C-8455E1C62AB8}" srcOrd="0" destOrd="0" presId="urn:microsoft.com/office/officeart/2005/8/layout/radial6"/>
    <dgm:cxn modelId="{4A92C685-F7D5-460A-9B2A-09BAF4C735D0}" type="presOf" srcId="{C1D95EB8-D2DB-4AB9-8E39-72E5691CE0A1}" destId="{73C8653A-6BE0-4DE8-BD42-F99BB38C1A3D}" srcOrd="0" destOrd="0" presId="urn:microsoft.com/office/officeart/2005/8/layout/radial6"/>
    <dgm:cxn modelId="{4DDF83C0-11D1-4C0D-8960-463210ED2E54}" type="presOf" srcId="{B636E19E-86AA-4F26-B4E0-6EB8B7899CE9}" destId="{83B34E86-431C-4ABF-82D7-81846910DFBF}" srcOrd="0" destOrd="0" presId="urn:microsoft.com/office/officeart/2005/8/layout/radial6"/>
    <dgm:cxn modelId="{ACD77867-4C0C-4106-AA9A-768DADECF02D}" type="presOf" srcId="{BEA43E09-778F-4496-8FDE-1767C6225C2B}" destId="{3F7D1BD2-C574-4723-89D2-ADEAAE91545F}" srcOrd="0" destOrd="0" presId="urn:microsoft.com/office/officeart/2005/8/layout/radial6"/>
    <dgm:cxn modelId="{16BADDA9-631A-4874-82AE-F75541C58BDB}" srcId="{ED5A3DFD-F803-45E3-9353-037B86DA8A92}" destId="{BEA43E09-778F-4496-8FDE-1767C6225C2B}" srcOrd="2" destOrd="0" parTransId="{026F1E72-75B8-4AAF-BFEE-DEF28F65ED24}" sibTransId="{443EF8BA-772C-4C8C-9EF0-A88F9F3D1463}"/>
    <dgm:cxn modelId="{9DBF7CB1-1D5C-4CA0-BF1B-157204A4F4B6}" type="presOf" srcId="{ED5A3DFD-F803-45E3-9353-037B86DA8A92}" destId="{36396F50-D374-49A3-B330-3D4CA2C921BF}" srcOrd="0" destOrd="0" presId="urn:microsoft.com/office/officeart/2005/8/layout/radial6"/>
    <dgm:cxn modelId="{4EEB7EC0-2B70-4589-B0F7-447405F8D21C}" type="presOf" srcId="{4EC1CCE5-FECB-4CE6-A0AF-303C9AF105C6}" destId="{81D66945-9A3C-4FE3-B245-41BCA6142DBF}" srcOrd="0" destOrd="0" presId="urn:microsoft.com/office/officeart/2005/8/layout/radial6"/>
    <dgm:cxn modelId="{3216B14E-F031-400B-ACC0-CDE429B45C6B}" type="presParOf" srcId="{83B34E86-431C-4ABF-82D7-81846910DFBF}" destId="{36396F50-D374-49A3-B330-3D4CA2C921BF}" srcOrd="0" destOrd="0" presId="urn:microsoft.com/office/officeart/2005/8/layout/radial6"/>
    <dgm:cxn modelId="{CC3DAF73-78B5-4D86-A2D9-B3ED5C5D0961}" type="presParOf" srcId="{83B34E86-431C-4ABF-82D7-81846910DFBF}" destId="{88FE9E5A-B95C-4B08-8D9C-8455E1C62AB8}" srcOrd="1" destOrd="0" presId="urn:microsoft.com/office/officeart/2005/8/layout/radial6"/>
    <dgm:cxn modelId="{2D3BC52E-E582-4A31-8F3A-0186C1FF3FE7}" type="presParOf" srcId="{83B34E86-431C-4ABF-82D7-81846910DFBF}" destId="{0AA174D4-D6A3-43CF-B71F-3E8B9EEEECC2}" srcOrd="2" destOrd="0" presId="urn:microsoft.com/office/officeart/2005/8/layout/radial6"/>
    <dgm:cxn modelId="{729999B2-53DF-46AB-A11E-B3E3D3E4DCEE}" type="presParOf" srcId="{83B34E86-431C-4ABF-82D7-81846910DFBF}" destId="{73C8653A-6BE0-4DE8-BD42-F99BB38C1A3D}" srcOrd="3" destOrd="0" presId="urn:microsoft.com/office/officeart/2005/8/layout/radial6"/>
    <dgm:cxn modelId="{086588E4-1567-4BBA-87FE-ADB841BBD772}" type="presParOf" srcId="{83B34E86-431C-4ABF-82D7-81846910DFBF}" destId="{81D66945-9A3C-4FE3-B245-41BCA6142DBF}" srcOrd="4" destOrd="0" presId="urn:microsoft.com/office/officeart/2005/8/layout/radial6"/>
    <dgm:cxn modelId="{07DB2755-48F0-41E0-A37D-1783C6F198D5}" type="presParOf" srcId="{83B34E86-431C-4ABF-82D7-81846910DFBF}" destId="{999DB2F1-DA73-4A8D-B849-386A5C5B7646}" srcOrd="5" destOrd="0" presId="urn:microsoft.com/office/officeart/2005/8/layout/radial6"/>
    <dgm:cxn modelId="{9AFA7A26-AF51-4B74-A5DC-F6EBC2C8DC43}" type="presParOf" srcId="{83B34E86-431C-4ABF-82D7-81846910DFBF}" destId="{038B76EA-C77D-44D7-B7C7-514014C0BA95}" srcOrd="6" destOrd="0" presId="urn:microsoft.com/office/officeart/2005/8/layout/radial6"/>
    <dgm:cxn modelId="{1EF9CAF2-13B3-48CF-BCAB-4C186FE2B15E}" type="presParOf" srcId="{83B34E86-431C-4ABF-82D7-81846910DFBF}" destId="{3F7D1BD2-C574-4723-89D2-ADEAAE91545F}" srcOrd="7" destOrd="0" presId="urn:microsoft.com/office/officeart/2005/8/layout/radial6"/>
    <dgm:cxn modelId="{B67A788A-C09F-4F8A-9A1D-5B6BD0C272C9}" type="presParOf" srcId="{83B34E86-431C-4ABF-82D7-81846910DFBF}" destId="{74EACC5F-D97C-4D5D-B622-166CC727786C}" srcOrd="8" destOrd="0" presId="urn:microsoft.com/office/officeart/2005/8/layout/radial6"/>
    <dgm:cxn modelId="{B9D5D394-912B-4F2A-BDFF-CFCA462E33B1}" type="presParOf" srcId="{83B34E86-431C-4ABF-82D7-81846910DFBF}" destId="{550B68C8-8C74-4D4E-8464-5E5616F41FDF}" srcOrd="9" destOrd="0" presId="urn:microsoft.com/office/officeart/2005/8/layout/radial6"/>
    <dgm:cxn modelId="{58116443-916C-414C-9E7F-03E3D7C499EB}" type="presParOf" srcId="{83B34E86-431C-4ABF-82D7-81846910DFBF}" destId="{92E60921-2136-4D85-8DAF-B36897CBA19E}" srcOrd="10" destOrd="0" presId="urn:microsoft.com/office/officeart/2005/8/layout/radial6"/>
    <dgm:cxn modelId="{A4B9C4AD-997D-498C-97D2-2D3FAF931111}" type="presParOf" srcId="{83B34E86-431C-4ABF-82D7-81846910DFBF}" destId="{D31CC780-EBE7-48BF-B417-4B0F74D8ACC1}" srcOrd="11" destOrd="0" presId="urn:microsoft.com/office/officeart/2005/8/layout/radial6"/>
    <dgm:cxn modelId="{45E00D29-6838-4769-A31F-33414E92459C}" type="presParOf" srcId="{83B34E86-431C-4ABF-82D7-81846910DFBF}" destId="{33287896-8267-44E7-A541-C8714CFAC00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4B4B33-5BED-4153-AADB-D86110563D5C}"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IN"/>
        </a:p>
      </dgm:t>
    </dgm:pt>
    <dgm:pt modelId="{A87B9E1B-9FC4-4EF3-8528-713CB65A83E5}">
      <dgm:prSet phldrT="[Text]"/>
      <dgm:spPr/>
      <dgm:t>
        <a:bodyPr/>
        <a:lstStyle/>
        <a:p>
          <a:r>
            <a:rPr lang="en-IN" dirty="0" smtClean="0"/>
            <a:t>UI</a:t>
          </a:r>
        </a:p>
        <a:p>
          <a:r>
            <a:rPr lang="en-IN" dirty="0" smtClean="0"/>
            <a:t>35%</a:t>
          </a:r>
          <a:endParaRPr lang="en-IN" dirty="0"/>
        </a:p>
      </dgm:t>
    </dgm:pt>
    <dgm:pt modelId="{7432E367-8A8D-44F8-941C-E7FAF7D8462A}" type="parTrans" cxnId="{CE7F8BC8-87BC-4C16-A0BD-AD3BE1C01A78}">
      <dgm:prSet/>
      <dgm:spPr/>
      <dgm:t>
        <a:bodyPr/>
        <a:lstStyle/>
        <a:p>
          <a:endParaRPr lang="en-IN"/>
        </a:p>
      </dgm:t>
    </dgm:pt>
    <dgm:pt modelId="{C9A852E4-A611-4339-ACE6-50264349BB53}" type="sibTrans" cxnId="{CE7F8BC8-87BC-4C16-A0BD-AD3BE1C01A78}">
      <dgm:prSet/>
      <dgm:spPr/>
      <dgm:t>
        <a:bodyPr/>
        <a:lstStyle/>
        <a:p>
          <a:endParaRPr lang="en-IN"/>
        </a:p>
      </dgm:t>
    </dgm:pt>
    <dgm:pt modelId="{EE10E70F-4084-4D28-81A2-2BD02B727F33}">
      <dgm:prSet phldrT="[Text]"/>
      <dgm:spPr/>
      <dgm:t>
        <a:bodyPr/>
        <a:lstStyle/>
        <a:p>
          <a:r>
            <a:rPr lang="en-IN" dirty="0" smtClean="0"/>
            <a:t>Coding</a:t>
          </a:r>
        </a:p>
        <a:p>
          <a:r>
            <a:rPr lang="en-IN" dirty="0" smtClean="0"/>
            <a:t>35%</a:t>
          </a:r>
          <a:endParaRPr lang="en-IN" dirty="0"/>
        </a:p>
      </dgm:t>
    </dgm:pt>
    <dgm:pt modelId="{712DB48F-2972-4324-95D4-DDFD511AE005}" type="parTrans" cxnId="{C90D62D4-15D9-4F18-A749-A796599A00CB}">
      <dgm:prSet/>
      <dgm:spPr/>
      <dgm:t>
        <a:bodyPr/>
        <a:lstStyle/>
        <a:p>
          <a:endParaRPr lang="en-IN"/>
        </a:p>
      </dgm:t>
    </dgm:pt>
    <dgm:pt modelId="{01FCB097-8DE6-4C72-B9F4-584870913693}" type="sibTrans" cxnId="{C90D62D4-15D9-4F18-A749-A796599A00CB}">
      <dgm:prSet/>
      <dgm:spPr/>
      <dgm:t>
        <a:bodyPr/>
        <a:lstStyle/>
        <a:p>
          <a:endParaRPr lang="en-IN"/>
        </a:p>
      </dgm:t>
    </dgm:pt>
    <dgm:pt modelId="{3BE6B2D7-3635-49D6-9F6E-8797539780FF}">
      <dgm:prSet phldrT="[Text]"/>
      <dgm:spPr/>
      <dgm:t>
        <a:bodyPr/>
        <a:lstStyle/>
        <a:p>
          <a:r>
            <a:rPr lang="en-IN" dirty="0" smtClean="0"/>
            <a:t>Integration</a:t>
          </a:r>
        </a:p>
        <a:p>
          <a:r>
            <a:rPr lang="en-IN" dirty="0" smtClean="0"/>
            <a:t>10%</a:t>
          </a:r>
          <a:endParaRPr lang="en-IN" dirty="0"/>
        </a:p>
      </dgm:t>
    </dgm:pt>
    <dgm:pt modelId="{FB6A3739-9E5D-4887-A570-8291ADAD678C}" type="parTrans" cxnId="{5235E0D7-DD57-45D9-8A0A-35FBFE2A8EC7}">
      <dgm:prSet/>
      <dgm:spPr/>
      <dgm:t>
        <a:bodyPr/>
        <a:lstStyle/>
        <a:p>
          <a:endParaRPr lang="en-IN"/>
        </a:p>
      </dgm:t>
    </dgm:pt>
    <dgm:pt modelId="{2BAC41A3-5B8E-4DDC-AB23-47363FFE78D2}" type="sibTrans" cxnId="{5235E0D7-DD57-45D9-8A0A-35FBFE2A8EC7}">
      <dgm:prSet/>
      <dgm:spPr/>
      <dgm:t>
        <a:bodyPr/>
        <a:lstStyle/>
        <a:p>
          <a:endParaRPr lang="en-IN"/>
        </a:p>
      </dgm:t>
    </dgm:pt>
    <dgm:pt modelId="{404B00B5-EF74-49C5-99EA-0868AE4EBDDC}">
      <dgm:prSet phldrT="[Text]"/>
      <dgm:spPr/>
      <dgm:t>
        <a:bodyPr/>
        <a:lstStyle/>
        <a:p>
          <a:r>
            <a:rPr lang="en-IN" dirty="0" smtClean="0"/>
            <a:t>Testing</a:t>
          </a:r>
        </a:p>
        <a:p>
          <a:r>
            <a:rPr lang="en-IN" dirty="0" smtClean="0"/>
            <a:t>10%</a:t>
          </a:r>
          <a:endParaRPr lang="en-IN" dirty="0"/>
        </a:p>
      </dgm:t>
    </dgm:pt>
    <dgm:pt modelId="{EB3A5121-ACD1-4CF5-AFB8-48B8B50FD33F}" type="parTrans" cxnId="{138F9938-F8E3-4F96-9E99-F5CF234FCEBF}">
      <dgm:prSet/>
      <dgm:spPr/>
      <dgm:t>
        <a:bodyPr/>
        <a:lstStyle/>
        <a:p>
          <a:endParaRPr lang="en-IN"/>
        </a:p>
      </dgm:t>
    </dgm:pt>
    <dgm:pt modelId="{948DAE69-2297-4CF3-BCE2-8B22615B75C8}" type="sibTrans" cxnId="{138F9938-F8E3-4F96-9E99-F5CF234FCEBF}">
      <dgm:prSet/>
      <dgm:spPr/>
      <dgm:t>
        <a:bodyPr/>
        <a:lstStyle/>
        <a:p>
          <a:endParaRPr lang="en-IN"/>
        </a:p>
      </dgm:t>
    </dgm:pt>
    <dgm:pt modelId="{2961C935-59A9-462C-B71F-7BAD6944BA73}">
      <dgm:prSet phldrT="[Text]"/>
      <dgm:spPr/>
      <dgm:t>
        <a:bodyPr/>
        <a:lstStyle/>
        <a:p>
          <a:r>
            <a:rPr lang="en-IN" dirty="0" smtClean="0"/>
            <a:t>Documentation</a:t>
          </a:r>
        </a:p>
        <a:p>
          <a:r>
            <a:rPr lang="en-IN" dirty="0" smtClean="0"/>
            <a:t>10%</a:t>
          </a:r>
          <a:endParaRPr lang="en-IN" dirty="0"/>
        </a:p>
      </dgm:t>
    </dgm:pt>
    <dgm:pt modelId="{82CAA5B9-4587-4293-94E2-4AB93E9C7D0E}" type="parTrans" cxnId="{66FD30DF-9EE8-4C53-A845-815FB441FFAA}">
      <dgm:prSet/>
      <dgm:spPr/>
      <dgm:t>
        <a:bodyPr/>
        <a:lstStyle/>
        <a:p>
          <a:endParaRPr lang="en-IN"/>
        </a:p>
      </dgm:t>
    </dgm:pt>
    <dgm:pt modelId="{13134622-6C06-4D9A-97E3-3B515BB930D0}" type="sibTrans" cxnId="{66FD30DF-9EE8-4C53-A845-815FB441FFAA}">
      <dgm:prSet/>
      <dgm:spPr/>
      <dgm:t>
        <a:bodyPr/>
        <a:lstStyle/>
        <a:p>
          <a:endParaRPr lang="en-IN"/>
        </a:p>
      </dgm:t>
    </dgm:pt>
    <dgm:pt modelId="{4F5F44C6-B71E-437E-9BA4-E99B3BD7BDF1}" type="pres">
      <dgm:prSet presAssocID="{334B4B33-5BED-4153-AADB-D86110563D5C}" presName="cycle" presStyleCnt="0">
        <dgm:presLayoutVars>
          <dgm:dir/>
          <dgm:resizeHandles val="exact"/>
        </dgm:presLayoutVars>
      </dgm:prSet>
      <dgm:spPr/>
      <dgm:t>
        <a:bodyPr/>
        <a:lstStyle/>
        <a:p>
          <a:endParaRPr lang="en-IN"/>
        </a:p>
      </dgm:t>
    </dgm:pt>
    <dgm:pt modelId="{3FB7090D-4B39-4DA9-8C5B-1CE7746CFFC1}" type="pres">
      <dgm:prSet presAssocID="{A87B9E1B-9FC4-4EF3-8528-713CB65A83E5}" presName="node" presStyleLbl="node1" presStyleIdx="0" presStyleCnt="5">
        <dgm:presLayoutVars>
          <dgm:bulletEnabled val="1"/>
        </dgm:presLayoutVars>
      </dgm:prSet>
      <dgm:spPr/>
      <dgm:t>
        <a:bodyPr/>
        <a:lstStyle/>
        <a:p>
          <a:endParaRPr lang="en-IN"/>
        </a:p>
      </dgm:t>
    </dgm:pt>
    <dgm:pt modelId="{D227E58C-EB6A-4892-B2A7-8D7387056A2A}" type="pres">
      <dgm:prSet presAssocID="{A87B9E1B-9FC4-4EF3-8528-713CB65A83E5}" presName="spNode" presStyleCnt="0"/>
      <dgm:spPr/>
    </dgm:pt>
    <dgm:pt modelId="{35C1060B-E502-4EEC-AC26-1BECD0EB0BE9}" type="pres">
      <dgm:prSet presAssocID="{C9A852E4-A611-4339-ACE6-50264349BB53}" presName="sibTrans" presStyleLbl="sibTrans1D1" presStyleIdx="0" presStyleCnt="5"/>
      <dgm:spPr/>
      <dgm:t>
        <a:bodyPr/>
        <a:lstStyle/>
        <a:p>
          <a:endParaRPr lang="en-IN"/>
        </a:p>
      </dgm:t>
    </dgm:pt>
    <dgm:pt modelId="{7203DE35-E39A-4AD5-94C1-AF3431C6A772}" type="pres">
      <dgm:prSet presAssocID="{EE10E70F-4084-4D28-81A2-2BD02B727F33}" presName="node" presStyleLbl="node1" presStyleIdx="1" presStyleCnt="5">
        <dgm:presLayoutVars>
          <dgm:bulletEnabled val="1"/>
        </dgm:presLayoutVars>
      </dgm:prSet>
      <dgm:spPr/>
      <dgm:t>
        <a:bodyPr/>
        <a:lstStyle/>
        <a:p>
          <a:endParaRPr lang="en-IN"/>
        </a:p>
      </dgm:t>
    </dgm:pt>
    <dgm:pt modelId="{F1091F0C-7C95-483C-82CB-A8F869FB15A2}" type="pres">
      <dgm:prSet presAssocID="{EE10E70F-4084-4D28-81A2-2BD02B727F33}" presName="spNode" presStyleCnt="0"/>
      <dgm:spPr/>
    </dgm:pt>
    <dgm:pt modelId="{66009457-7C75-411E-B0DC-8E8ECD0B2A1F}" type="pres">
      <dgm:prSet presAssocID="{01FCB097-8DE6-4C72-B9F4-584870913693}" presName="sibTrans" presStyleLbl="sibTrans1D1" presStyleIdx="1" presStyleCnt="5"/>
      <dgm:spPr/>
      <dgm:t>
        <a:bodyPr/>
        <a:lstStyle/>
        <a:p>
          <a:endParaRPr lang="en-IN"/>
        </a:p>
      </dgm:t>
    </dgm:pt>
    <dgm:pt modelId="{294318D1-3DBE-4FBD-BA35-09A7CFD546F0}" type="pres">
      <dgm:prSet presAssocID="{2961C935-59A9-462C-B71F-7BAD6944BA73}" presName="node" presStyleLbl="node1" presStyleIdx="2" presStyleCnt="5" custRadScaleRad="96549" custRadScaleInc="-12921">
        <dgm:presLayoutVars>
          <dgm:bulletEnabled val="1"/>
        </dgm:presLayoutVars>
      </dgm:prSet>
      <dgm:spPr/>
      <dgm:t>
        <a:bodyPr/>
        <a:lstStyle/>
        <a:p>
          <a:endParaRPr lang="en-IN"/>
        </a:p>
      </dgm:t>
    </dgm:pt>
    <dgm:pt modelId="{772B35A8-7514-4C65-8734-B05A70CE903D}" type="pres">
      <dgm:prSet presAssocID="{2961C935-59A9-462C-B71F-7BAD6944BA73}" presName="spNode" presStyleCnt="0"/>
      <dgm:spPr/>
    </dgm:pt>
    <dgm:pt modelId="{931B1B55-CCD6-412F-B275-5D2A1F2549E1}" type="pres">
      <dgm:prSet presAssocID="{13134622-6C06-4D9A-97E3-3B515BB930D0}" presName="sibTrans" presStyleLbl="sibTrans1D1" presStyleIdx="2" presStyleCnt="5"/>
      <dgm:spPr/>
      <dgm:t>
        <a:bodyPr/>
        <a:lstStyle/>
        <a:p>
          <a:endParaRPr lang="en-IN"/>
        </a:p>
      </dgm:t>
    </dgm:pt>
    <dgm:pt modelId="{EE6B1CC4-CCC3-478C-A8F5-7F7342723C7E}" type="pres">
      <dgm:prSet presAssocID="{3BE6B2D7-3635-49D6-9F6E-8797539780FF}" presName="node" presStyleLbl="node1" presStyleIdx="3" presStyleCnt="5" custRadScaleRad="94628" custRadScaleInc="6863">
        <dgm:presLayoutVars>
          <dgm:bulletEnabled val="1"/>
        </dgm:presLayoutVars>
      </dgm:prSet>
      <dgm:spPr/>
      <dgm:t>
        <a:bodyPr/>
        <a:lstStyle/>
        <a:p>
          <a:endParaRPr lang="en-IN"/>
        </a:p>
      </dgm:t>
    </dgm:pt>
    <dgm:pt modelId="{672E7935-AE55-4346-A4D8-5C66E69A200B}" type="pres">
      <dgm:prSet presAssocID="{3BE6B2D7-3635-49D6-9F6E-8797539780FF}" presName="spNode" presStyleCnt="0"/>
      <dgm:spPr/>
    </dgm:pt>
    <dgm:pt modelId="{40B1B22D-0E36-4957-A002-D523E6BE4C5B}" type="pres">
      <dgm:prSet presAssocID="{2BAC41A3-5B8E-4DDC-AB23-47363FFE78D2}" presName="sibTrans" presStyleLbl="sibTrans1D1" presStyleIdx="3" presStyleCnt="5"/>
      <dgm:spPr/>
      <dgm:t>
        <a:bodyPr/>
        <a:lstStyle/>
        <a:p>
          <a:endParaRPr lang="en-IN"/>
        </a:p>
      </dgm:t>
    </dgm:pt>
    <dgm:pt modelId="{2A8F4C78-4AB5-4F8B-95B6-DA71B7ED80E1}" type="pres">
      <dgm:prSet presAssocID="{404B00B5-EF74-49C5-99EA-0868AE4EBDDC}" presName="node" presStyleLbl="node1" presStyleIdx="4" presStyleCnt="5">
        <dgm:presLayoutVars>
          <dgm:bulletEnabled val="1"/>
        </dgm:presLayoutVars>
      </dgm:prSet>
      <dgm:spPr/>
      <dgm:t>
        <a:bodyPr/>
        <a:lstStyle/>
        <a:p>
          <a:endParaRPr lang="en-IN"/>
        </a:p>
      </dgm:t>
    </dgm:pt>
    <dgm:pt modelId="{FB764699-D82E-48B2-9F91-0531D9164783}" type="pres">
      <dgm:prSet presAssocID="{404B00B5-EF74-49C5-99EA-0868AE4EBDDC}" presName="spNode" presStyleCnt="0"/>
      <dgm:spPr/>
    </dgm:pt>
    <dgm:pt modelId="{E40418D4-D11F-4C51-BD94-C850DC78D959}" type="pres">
      <dgm:prSet presAssocID="{948DAE69-2297-4CF3-BCE2-8B22615B75C8}" presName="sibTrans" presStyleLbl="sibTrans1D1" presStyleIdx="4" presStyleCnt="5"/>
      <dgm:spPr/>
      <dgm:t>
        <a:bodyPr/>
        <a:lstStyle/>
        <a:p>
          <a:endParaRPr lang="en-IN"/>
        </a:p>
      </dgm:t>
    </dgm:pt>
  </dgm:ptLst>
  <dgm:cxnLst>
    <dgm:cxn modelId="{CC492CE2-AE65-4273-96E2-BAF6EEFAE628}" type="presOf" srcId="{13134622-6C06-4D9A-97E3-3B515BB930D0}" destId="{931B1B55-CCD6-412F-B275-5D2A1F2549E1}" srcOrd="0" destOrd="0" presId="urn:microsoft.com/office/officeart/2005/8/layout/cycle6"/>
    <dgm:cxn modelId="{F2112666-0A14-4B2C-B692-56CE84CCEF28}" type="presOf" srcId="{2961C935-59A9-462C-B71F-7BAD6944BA73}" destId="{294318D1-3DBE-4FBD-BA35-09A7CFD546F0}" srcOrd="0" destOrd="0" presId="urn:microsoft.com/office/officeart/2005/8/layout/cycle6"/>
    <dgm:cxn modelId="{C90D62D4-15D9-4F18-A749-A796599A00CB}" srcId="{334B4B33-5BED-4153-AADB-D86110563D5C}" destId="{EE10E70F-4084-4D28-81A2-2BD02B727F33}" srcOrd="1" destOrd="0" parTransId="{712DB48F-2972-4324-95D4-DDFD511AE005}" sibTransId="{01FCB097-8DE6-4C72-B9F4-584870913693}"/>
    <dgm:cxn modelId="{18413607-81C0-4EA5-8371-AE0D20CF44A4}" type="presOf" srcId="{334B4B33-5BED-4153-AADB-D86110563D5C}" destId="{4F5F44C6-B71E-437E-9BA4-E99B3BD7BDF1}" srcOrd="0" destOrd="0" presId="urn:microsoft.com/office/officeart/2005/8/layout/cycle6"/>
    <dgm:cxn modelId="{5235E0D7-DD57-45D9-8A0A-35FBFE2A8EC7}" srcId="{334B4B33-5BED-4153-AADB-D86110563D5C}" destId="{3BE6B2D7-3635-49D6-9F6E-8797539780FF}" srcOrd="3" destOrd="0" parTransId="{FB6A3739-9E5D-4887-A570-8291ADAD678C}" sibTransId="{2BAC41A3-5B8E-4DDC-AB23-47363FFE78D2}"/>
    <dgm:cxn modelId="{72184F56-D9CE-415A-A05E-4C38E7EEB82D}" type="presOf" srcId="{948DAE69-2297-4CF3-BCE2-8B22615B75C8}" destId="{E40418D4-D11F-4C51-BD94-C850DC78D959}" srcOrd="0" destOrd="0" presId="urn:microsoft.com/office/officeart/2005/8/layout/cycle6"/>
    <dgm:cxn modelId="{66FD30DF-9EE8-4C53-A845-815FB441FFAA}" srcId="{334B4B33-5BED-4153-AADB-D86110563D5C}" destId="{2961C935-59A9-462C-B71F-7BAD6944BA73}" srcOrd="2" destOrd="0" parTransId="{82CAA5B9-4587-4293-94E2-4AB93E9C7D0E}" sibTransId="{13134622-6C06-4D9A-97E3-3B515BB930D0}"/>
    <dgm:cxn modelId="{F80137DD-3FE7-45A4-966A-94502B99E797}" type="presOf" srcId="{404B00B5-EF74-49C5-99EA-0868AE4EBDDC}" destId="{2A8F4C78-4AB5-4F8B-95B6-DA71B7ED80E1}" srcOrd="0" destOrd="0" presId="urn:microsoft.com/office/officeart/2005/8/layout/cycle6"/>
    <dgm:cxn modelId="{108721C6-278E-4CB8-A200-1C4C6398F8F0}" type="presOf" srcId="{2BAC41A3-5B8E-4DDC-AB23-47363FFE78D2}" destId="{40B1B22D-0E36-4957-A002-D523E6BE4C5B}" srcOrd="0" destOrd="0" presId="urn:microsoft.com/office/officeart/2005/8/layout/cycle6"/>
    <dgm:cxn modelId="{CE7F8BC8-87BC-4C16-A0BD-AD3BE1C01A78}" srcId="{334B4B33-5BED-4153-AADB-D86110563D5C}" destId="{A87B9E1B-9FC4-4EF3-8528-713CB65A83E5}" srcOrd="0" destOrd="0" parTransId="{7432E367-8A8D-44F8-941C-E7FAF7D8462A}" sibTransId="{C9A852E4-A611-4339-ACE6-50264349BB53}"/>
    <dgm:cxn modelId="{5EFF1E7C-43E9-40E6-86DC-998B4C63271E}" type="presOf" srcId="{EE10E70F-4084-4D28-81A2-2BD02B727F33}" destId="{7203DE35-E39A-4AD5-94C1-AF3431C6A772}" srcOrd="0" destOrd="0" presId="urn:microsoft.com/office/officeart/2005/8/layout/cycle6"/>
    <dgm:cxn modelId="{773957C7-2A98-4997-B44A-44EAC4DD2477}" type="presOf" srcId="{01FCB097-8DE6-4C72-B9F4-584870913693}" destId="{66009457-7C75-411E-B0DC-8E8ECD0B2A1F}" srcOrd="0" destOrd="0" presId="urn:microsoft.com/office/officeart/2005/8/layout/cycle6"/>
    <dgm:cxn modelId="{C1451866-2506-49A5-BE61-0C051B20E852}" type="presOf" srcId="{C9A852E4-A611-4339-ACE6-50264349BB53}" destId="{35C1060B-E502-4EEC-AC26-1BECD0EB0BE9}" srcOrd="0" destOrd="0" presId="urn:microsoft.com/office/officeart/2005/8/layout/cycle6"/>
    <dgm:cxn modelId="{3365FAF3-6C01-4AE8-B972-16EB6123D59C}" type="presOf" srcId="{3BE6B2D7-3635-49D6-9F6E-8797539780FF}" destId="{EE6B1CC4-CCC3-478C-A8F5-7F7342723C7E}" srcOrd="0" destOrd="0" presId="urn:microsoft.com/office/officeart/2005/8/layout/cycle6"/>
    <dgm:cxn modelId="{6694E043-7432-4D2D-BDF9-3D7900C9CC53}" type="presOf" srcId="{A87B9E1B-9FC4-4EF3-8528-713CB65A83E5}" destId="{3FB7090D-4B39-4DA9-8C5B-1CE7746CFFC1}" srcOrd="0" destOrd="0" presId="urn:microsoft.com/office/officeart/2005/8/layout/cycle6"/>
    <dgm:cxn modelId="{138F9938-F8E3-4F96-9E99-F5CF234FCEBF}" srcId="{334B4B33-5BED-4153-AADB-D86110563D5C}" destId="{404B00B5-EF74-49C5-99EA-0868AE4EBDDC}" srcOrd="4" destOrd="0" parTransId="{EB3A5121-ACD1-4CF5-AFB8-48B8B50FD33F}" sibTransId="{948DAE69-2297-4CF3-BCE2-8B22615B75C8}"/>
    <dgm:cxn modelId="{D739C0A8-84B7-4808-841B-3D224B4B38C8}" type="presParOf" srcId="{4F5F44C6-B71E-437E-9BA4-E99B3BD7BDF1}" destId="{3FB7090D-4B39-4DA9-8C5B-1CE7746CFFC1}" srcOrd="0" destOrd="0" presId="urn:microsoft.com/office/officeart/2005/8/layout/cycle6"/>
    <dgm:cxn modelId="{CA2253E2-34CE-4509-B418-1E7DD9DD4351}" type="presParOf" srcId="{4F5F44C6-B71E-437E-9BA4-E99B3BD7BDF1}" destId="{D227E58C-EB6A-4892-B2A7-8D7387056A2A}" srcOrd="1" destOrd="0" presId="urn:microsoft.com/office/officeart/2005/8/layout/cycle6"/>
    <dgm:cxn modelId="{DF08886C-0CED-4F71-A9FE-F73C35026EDF}" type="presParOf" srcId="{4F5F44C6-B71E-437E-9BA4-E99B3BD7BDF1}" destId="{35C1060B-E502-4EEC-AC26-1BECD0EB0BE9}" srcOrd="2" destOrd="0" presId="urn:microsoft.com/office/officeart/2005/8/layout/cycle6"/>
    <dgm:cxn modelId="{B1859C51-732F-4480-998E-9ECC20D28299}" type="presParOf" srcId="{4F5F44C6-B71E-437E-9BA4-E99B3BD7BDF1}" destId="{7203DE35-E39A-4AD5-94C1-AF3431C6A772}" srcOrd="3" destOrd="0" presId="urn:microsoft.com/office/officeart/2005/8/layout/cycle6"/>
    <dgm:cxn modelId="{029DC728-5F60-41D3-B5F2-5F4B16A23FD1}" type="presParOf" srcId="{4F5F44C6-B71E-437E-9BA4-E99B3BD7BDF1}" destId="{F1091F0C-7C95-483C-82CB-A8F869FB15A2}" srcOrd="4" destOrd="0" presId="urn:microsoft.com/office/officeart/2005/8/layout/cycle6"/>
    <dgm:cxn modelId="{F680A58B-9C4A-42AB-AE19-57A55BC40AC0}" type="presParOf" srcId="{4F5F44C6-B71E-437E-9BA4-E99B3BD7BDF1}" destId="{66009457-7C75-411E-B0DC-8E8ECD0B2A1F}" srcOrd="5" destOrd="0" presId="urn:microsoft.com/office/officeart/2005/8/layout/cycle6"/>
    <dgm:cxn modelId="{84A44BB9-BB51-47D8-8111-0D17199D83D1}" type="presParOf" srcId="{4F5F44C6-B71E-437E-9BA4-E99B3BD7BDF1}" destId="{294318D1-3DBE-4FBD-BA35-09A7CFD546F0}" srcOrd="6" destOrd="0" presId="urn:microsoft.com/office/officeart/2005/8/layout/cycle6"/>
    <dgm:cxn modelId="{26728E5C-EEFD-4FCF-996D-F9DBDAFD4D28}" type="presParOf" srcId="{4F5F44C6-B71E-437E-9BA4-E99B3BD7BDF1}" destId="{772B35A8-7514-4C65-8734-B05A70CE903D}" srcOrd="7" destOrd="0" presId="urn:microsoft.com/office/officeart/2005/8/layout/cycle6"/>
    <dgm:cxn modelId="{C2D5B959-104E-433B-A2BD-4372DD29A39D}" type="presParOf" srcId="{4F5F44C6-B71E-437E-9BA4-E99B3BD7BDF1}" destId="{931B1B55-CCD6-412F-B275-5D2A1F2549E1}" srcOrd="8" destOrd="0" presId="urn:microsoft.com/office/officeart/2005/8/layout/cycle6"/>
    <dgm:cxn modelId="{4F203D13-F7A3-4A68-BBF3-167E07669281}" type="presParOf" srcId="{4F5F44C6-B71E-437E-9BA4-E99B3BD7BDF1}" destId="{EE6B1CC4-CCC3-478C-A8F5-7F7342723C7E}" srcOrd="9" destOrd="0" presId="urn:microsoft.com/office/officeart/2005/8/layout/cycle6"/>
    <dgm:cxn modelId="{5E278185-89D2-49DD-B641-D8A9F857DF94}" type="presParOf" srcId="{4F5F44C6-B71E-437E-9BA4-E99B3BD7BDF1}" destId="{672E7935-AE55-4346-A4D8-5C66E69A200B}" srcOrd="10" destOrd="0" presId="urn:microsoft.com/office/officeart/2005/8/layout/cycle6"/>
    <dgm:cxn modelId="{8C22DE4A-C09A-4695-8E3F-8835524028FB}" type="presParOf" srcId="{4F5F44C6-B71E-437E-9BA4-E99B3BD7BDF1}" destId="{40B1B22D-0E36-4957-A002-D523E6BE4C5B}" srcOrd="11" destOrd="0" presId="urn:microsoft.com/office/officeart/2005/8/layout/cycle6"/>
    <dgm:cxn modelId="{62B6797E-FD01-4978-B689-6C312CD996B8}" type="presParOf" srcId="{4F5F44C6-B71E-437E-9BA4-E99B3BD7BDF1}" destId="{2A8F4C78-4AB5-4F8B-95B6-DA71B7ED80E1}" srcOrd="12" destOrd="0" presId="urn:microsoft.com/office/officeart/2005/8/layout/cycle6"/>
    <dgm:cxn modelId="{0F754525-DF29-4F4E-8955-7692C9C75186}" type="presParOf" srcId="{4F5F44C6-B71E-437E-9BA4-E99B3BD7BDF1}" destId="{FB764699-D82E-48B2-9F91-0531D9164783}" srcOrd="13" destOrd="0" presId="urn:microsoft.com/office/officeart/2005/8/layout/cycle6"/>
    <dgm:cxn modelId="{C6F0D25E-E6CF-4431-99EF-0DDF77FF3E6D}" type="presParOf" srcId="{4F5F44C6-B71E-437E-9BA4-E99B3BD7BDF1}" destId="{E40418D4-D11F-4C51-BD94-C850DC78D95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87896-8267-44E7-A541-C8714CFAC00B}">
      <dsp:nvSpPr>
        <dsp:cNvPr id="0" name=""/>
        <dsp:cNvSpPr/>
      </dsp:nvSpPr>
      <dsp:spPr>
        <a:xfrm>
          <a:off x="1964408" y="596683"/>
          <a:ext cx="3990571" cy="3990571"/>
        </a:xfrm>
        <a:prstGeom prst="blockArc">
          <a:avLst>
            <a:gd name="adj1" fmla="val 10799437"/>
            <a:gd name="adj2" fmla="val 16137808"/>
            <a:gd name="adj3" fmla="val 4637"/>
          </a:avLst>
        </a:prstGeom>
        <a:gradFill rotWithShape="0">
          <a:gsLst>
            <a:gs pos="0">
              <a:schemeClr val="accent2">
                <a:hueOff val="9963799"/>
                <a:satOff val="-18285"/>
                <a:lumOff val="16862"/>
                <a:alphaOff val="0"/>
                <a:shade val="51000"/>
                <a:satMod val="130000"/>
              </a:schemeClr>
            </a:gs>
            <a:gs pos="80000">
              <a:schemeClr val="accent2">
                <a:hueOff val="9963799"/>
                <a:satOff val="-18285"/>
                <a:lumOff val="16862"/>
                <a:alphaOff val="0"/>
                <a:shade val="93000"/>
                <a:satMod val="130000"/>
              </a:schemeClr>
            </a:gs>
            <a:gs pos="100000">
              <a:schemeClr val="accent2">
                <a:hueOff val="9963799"/>
                <a:satOff val="-18285"/>
                <a:lumOff val="168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50B68C8-8C74-4D4E-8464-5E5616F41FDF}">
      <dsp:nvSpPr>
        <dsp:cNvPr id="0" name=""/>
        <dsp:cNvSpPr/>
      </dsp:nvSpPr>
      <dsp:spPr>
        <a:xfrm>
          <a:off x="1964408" y="597321"/>
          <a:ext cx="3990571" cy="3990571"/>
        </a:xfrm>
        <a:prstGeom prst="blockArc">
          <a:avLst>
            <a:gd name="adj1" fmla="val 5462192"/>
            <a:gd name="adj2" fmla="val 10800563"/>
            <a:gd name="adj3" fmla="val 4637"/>
          </a:avLst>
        </a:prstGeom>
        <a:gradFill rotWithShape="0">
          <a:gsLst>
            <a:gs pos="0">
              <a:schemeClr val="accent2">
                <a:hueOff val="6642533"/>
                <a:satOff val="-12190"/>
                <a:lumOff val="11241"/>
                <a:alphaOff val="0"/>
                <a:shade val="51000"/>
                <a:satMod val="130000"/>
              </a:schemeClr>
            </a:gs>
            <a:gs pos="80000">
              <a:schemeClr val="accent2">
                <a:hueOff val="6642533"/>
                <a:satOff val="-12190"/>
                <a:lumOff val="11241"/>
                <a:alphaOff val="0"/>
                <a:shade val="93000"/>
                <a:satMod val="130000"/>
              </a:schemeClr>
            </a:gs>
            <a:gs pos="100000">
              <a:schemeClr val="accent2">
                <a:hueOff val="6642533"/>
                <a:satOff val="-12190"/>
                <a:lumOff val="112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38B76EA-C77D-44D7-B7C7-514014C0BA95}">
      <dsp:nvSpPr>
        <dsp:cNvPr id="0" name=""/>
        <dsp:cNvSpPr/>
      </dsp:nvSpPr>
      <dsp:spPr>
        <a:xfrm>
          <a:off x="1929150" y="597002"/>
          <a:ext cx="3990571" cy="3990571"/>
        </a:xfrm>
        <a:prstGeom prst="blockArc">
          <a:avLst>
            <a:gd name="adj1" fmla="val 0"/>
            <a:gd name="adj2" fmla="val 5400000"/>
            <a:gd name="adj3" fmla="val 4637"/>
          </a:avLst>
        </a:prstGeom>
        <a:gradFill rotWithShape="0">
          <a:gsLst>
            <a:gs pos="0">
              <a:schemeClr val="accent2">
                <a:hueOff val="3321267"/>
                <a:satOff val="-6095"/>
                <a:lumOff val="5621"/>
                <a:alphaOff val="0"/>
                <a:shade val="51000"/>
                <a:satMod val="130000"/>
              </a:schemeClr>
            </a:gs>
            <a:gs pos="80000">
              <a:schemeClr val="accent2">
                <a:hueOff val="3321267"/>
                <a:satOff val="-6095"/>
                <a:lumOff val="5621"/>
                <a:alphaOff val="0"/>
                <a:shade val="93000"/>
                <a:satMod val="130000"/>
              </a:schemeClr>
            </a:gs>
            <a:gs pos="100000">
              <a:schemeClr val="accent2">
                <a:hueOff val="3321267"/>
                <a:satOff val="-6095"/>
                <a:lumOff val="56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3C8653A-6BE0-4DE8-BD42-F99BB38C1A3D}">
      <dsp:nvSpPr>
        <dsp:cNvPr id="0" name=""/>
        <dsp:cNvSpPr/>
      </dsp:nvSpPr>
      <dsp:spPr>
        <a:xfrm>
          <a:off x="1929150" y="597002"/>
          <a:ext cx="3990571" cy="3990571"/>
        </a:xfrm>
        <a:prstGeom prst="blockArc">
          <a:avLst>
            <a:gd name="adj1" fmla="val 16200000"/>
            <a:gd name="adj2" fmla="val 0"/>
            <a:gd name="adj3" fmla="val 4637"/>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6396F50-D374-49A3-B330-3D4CA2C921BF}">
      <dsp:nvSpPr>
        <dsp:cNvPr id="0" name=""/>
        <dsp:cNvSpPr/>
      </dsp:nvSpPr>
      <dsp:spPr>
        <a:xfrm>
          <a:off x="3006562" y="1674414"/>
          <a:ext cx="1835746" cy="183574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en-IN" sz="5100" kern="1200" dirty="0" smtClean="0"/>
            <a:t>GUI</a:t>
          </a:r>
          <a:endParaRPr lang="en-IN" sz="5100" kern="1200" dirty="0"/>
        </a:p>
      </dsp:txBody>
      <dsp:txXfrm>
        <a:off x="3275401" y="1943253"/>
        <a:ext cx="1298068" cy="1298068"/>
      </dsp:txXfrm>
    </dsp:sp>
    <dsp:sp modelId="{88FE9E5A-B95C-4B08-8D9C-8455E1C62AB8}">
      <dsp:nvSpPr>
        <dsp:cNvPr id="0" name=""/>
        <dsp:cNvSpPr/>
      </dsp:nvSpPr>
      <dsp:spPr>
        <a:xfrm>
          <a:off x="3281924" y="751"/>
          <a:ext cx="1285022" cy="128502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err="1" smtClean="0"/>
            <a:t>Navbars</a:t>
          </a:r>
          <a:endParaRPr lang="en-IN" sz="1500" kern="1200" dirty="0"/>
        </a:p>
      </dsp:txBody>
      <dsp:txXfrm>
        <a:off x="3470111" y="188938"/>
        <a:ext cx="908648" cy="908648"/>
      </dsp:txXfrm>
    </dsp:sp>
    <dsp:sp modelId="{81D66945-9A3C-4FE3-B245-41BCA6142DBF}">
      <dsp:nvSpPr>
        <dsp:cNvPr id="0" name=""/>
        <dsp:cNvSpPr/>
      </dsp:nvSpPr>
      <dsp:spPr>
        <a:xfrm>
          <a:off x="5230949" y="1949776"/>
          <a:ext cx="1285022" cy="1285022"/>
        </a:xfrm>
        <a:prstGeom prst="ellipse">
          <a:avLst/>
        </a:prstGeom>
        <a:gradFill rotWithShape="0">
          <a:gsLst>
            <a:gs pos="0">
              <a:schemeClr val="accent2">
                <a:hueOff val="3321267"/>
                <a:satOff val="-6095"/>
                <a:lumOff val="5621"/>
                <a:alphaOff val="0"/>
                <a:shade val="51000"/>
                <a:satMod val="130000"/>
              </a:schemeClr>
            </a:gs>
            <a:gs pos="80000">
              <a:schemeClr val="accent2">
                <a:hueOff val="3321267"/>
                <a:satOff val="-6095"/>
                <a:lumOff val="5621"/>
                <a:alphaOff val="0"/>
                <a:shade val="93000"/>
                <a:satMod val="130000"/>
              </a:schemeClr>
            </a:gs>
            <a:gs pos="100000">
              <a:schemeClr val="accent2">
                <a:hueOff val="3321267"/>
                <a:satOff val="-6095"/>
                <a:lumOff val="56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Dropdown List</a:t>
          </a:r>
          <a:endParaRPr lang="en-IN" sz="1500" kern="1200" dirty="0"/>
        </a:p>
      </dsp:txBody>
      <dsp:txXfrm>
        <a:off x="5419136" y="2137963"/>
        <a:ext cx="908648" cy="908648"/>
      </dsp:txXfrm>
    </dsp:sp>
    <dsp:sp modelId="{3F7D1BD2-C574-4723-89D2-ADEAAE91545F}">
      <dsp:nvSpPr>
        <dsp:cNvPr id="0" name=""/>
        <dsp:cNvSpPr/>
      </dsp:nvSpPr>
      <dsp:spPr>
        <a:xfrm>
          <a:off x="3281924" y="3898801"/>
          <a:ext cx="1285022" cy="1285022"/>
        </a:xfrm>
        <a:prstGeom prst="ellipse">
          <a:avLst/>
        </a:prstGeom>
        <a:gradFill rotWithShape="0">
          <a:gsLst>
            <a:gs pos="0">
              <a:schemeClr val="accent2">
                <a:hueOff val="6642533"/>
                <a:satOff val="-12190"/>
                <a:lumOff val="11241"/>
                <a:alphaOff val="0"/>
                <a:shade val="51000"/>
                <a:satMod val="130000"/>
              </a:schemeClr>
            </a:gs>
            <a:gs pos="80000">
              <a:schemeClr val="accent2">
                <a:hueOff val="6642533"/>
                <a:satOff val="-12190"/>
                <a:lumOff val="11241"/>
                <a:alphaOff val="0"/>
                <a:shade val="93000"/>
                <a:satMod val="130000"/>
              </a:schemeClr>
            </a:gs>
            <a:gs pos="100000">
              <a:schemeClr val="accent2">
                <a:hueOff val="6642533"/>
                <a:satOff val="-12190"/>
                <a:lumOff val="112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Stock Pictures and Videos</a:t>
          </a:r>
          <a:endParaRPr lang="en-IN" sz="1500" kern="1200" dirty="0"/>
        </a:p>
      </dsp:txBody>
      <dsp:txXfrm>
        <a:off x="3470111" y="4086988"/>
        <a:ext cx="908648" cy="908648"/>
      </dsp:txXfrm>
    </dsp:sp>
    <dsp:sp modelId="{92E60921-2136-4D85-8DAF-B36897CBA19E}">
      <dsp:nvSpPr>
        <dsp:cNvPr id="0" name=""/>
        <dsp:cNvSpPr/>
      </dsp:nvSpPr>
      <dsp:spPr>
        <a:xfrm>
          <a:off x="1368157" y="1949776"/>
          <a:ext cx="1285022" cy="1285022"/>
        </a:xfrm>
        <a:prstGeom prst="ellipse">
          <a:avLst/>
        </a:prstGeom>
        <a:gradFill rotWithShape="0">
          <a:gsLst>
            <a:gs pos="0">
              <a:schemeClr val="accent2">
                <a:hueOff val="9963799"/>
                <a:satOff val="-18285"/>
                <a:lumOff val="16862"/>
                <a:alphaOff val="0"/>
                <a:shade val="51000"/>
                <a:satMod val="130000"/>
              </a:schemeClr>
            </a:gs>
            <a:gs pos="80000">
              <a:schemeClr val="accent2">
                <a:hueOff val="9963799"/>
                <a:satOff val="-18285"/>
                <a:lumOff val="16862"/>
                <a:alphaOff val="0"/>
                <a:shade val="93000"/>
                <a:satMod val="130000"/>
              </a:schemeClr>
            </a:gs>
            <a:gs pos="100000">
              <a:schemeClr val="accent2">
                <a:hueOff val="9963799"/>
                <a:satOff val="-18285"/>
                <a:lumOff val="168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kern="1200" dirty="0" smtClean="0"/>
            <a:t>Smooth and luxurious </a:t>
          </a:r>
          <a:endParaRPr lang="en-IN" sz="1500" kern="1200" dirty="0"/>
        </a:p>
      </dsp:txBody>
      <dsp:txXfrm>
        <a:off x="1556344" y="2137963"/>
        <a:ext cx="908648" cy="908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090D-4B39-4DA9-8C5B-1CE7746CFFC1}">
      <dsp:nvSpPr>
        <dsp:cNvPr id="0" name=""/>
        <dsp:cNvSpPr/>
      </dsp:nvSpPr>
      <dsp:spPr>
        <a:xfrm>
          <a:off x="2515787" y="384"/>
          <a:ext cx="1400800" cy="910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UI</a:t>
          </a:r>
        </a:p>
        <a:p>
          <a:pPr lvl="0" algn="ctr" defTabSz="622300">
            <a:lnSpc>
              <a:spcPct val="90000"/>
            </a:lnSpc>
            <a:spcBef>
              <a:spcPct val="0"/>
            </a:spcBef>
            <a:spcAft>
              <a:spcPct val="35000"/>
            </a:spcAft>
          </a:pPr>
          <a:r>
            <a:rPr lang="en-IN" sz="1400" kern="1200" dirty="0" smtClean="0"/>
            <a:t>35%</a:t>
          </a:r>
          <a:endParaRPr lang="en-IN" sz="1400" kern="1200" dirty="0"/>
        </a:p>
      </dsp:txBody>
      <dsp:txXfrm>
        <a:off x="2560235" y="44832"/>
        <a:ext cx="1311904" cy="821624"/>
      </dsp:txXfrm>
    </dsp:sp>
    <dsp:sp modelId="{35C1060B-E502-4EEC-AC26-1BECD0EB0BE9}">
      <dsp:nvSpPr>
        <dsp:cNvPr id="0" name=""/>
        <dsp:cNvSpPr/>
      </dsp:nvSpPr>
      <dsp:spPr>
        <a:xfrm>
          <a:off x="1396126" y="455644"/>
          <a:ext cx="3640123" cy="3640123"/>
        </a:xfrm>
        <a:custGeom>
          <a:avLst/>
          <a:gdLst/>
          <a:ahLst/>
          <a:cxnLst/>
          <a:rect l="0" t="0" r="0" b="0"/>
          <a:pathLst>
            <a:path>
              <a:moveTo>
                <a:pt x="2530096" y="144211"/>
              </a:moveTo>
              <a:arcTo wR="1820061" hR="1820061" stAng="17577703" swAng="1962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03DE35-E39A-4AD5-94C1-AF3431C6A772}">
      <dsp:nvSpPr>
        <dsp:cNvPr id="0" name=""/>
        <dsp:cNvSpPr/>
      </dsp:nvSpPr>
      <dsp:spPr>
        <a:xfrm>
          <a:off x="4246769" y="1258015"/>
          <a:ext cx="1400800" cy="910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Coding</a:t>
          </a:r>
        </a:p>
        <a:p>
          <a:pPr lvl="0" algn="ctr" defTabSz="622300">
            <a:lnSpc>
              <a:spcPct val="90000"/>
            </a:lnSpc>
            <a:spcBef>
              <a:spcPct val="0"/>
            </a:spcBef>
            <a:spcAft>
              <a:spcPct val="35000"/>
            </a:spcAft>
          </a:pPr>
          <a:r>
            <a:rPr lang="en-IN" sz="1400" kern="1200" dirty="0" smtClean="0"/>
            <a:t>35%</a:t>
          </a:r>
          <a:endParaRPr lang="en-IN" sz="1400" kern="1200" dirty="0"/>
        </a:p>
      </dsp:txBody>
      <dsp:txXfrm>
        <a:off x="4291217" y="1302463"/>
        <a:ext cx="1311904" cy="821624"/>
      </dsp:txXfrm>
    </dsp:sp>
    <dsp:sp modelId="{66009457-7C75-411E-B0DC-8E8ECD0B2A1F}">
      <dsp:nvSpPr>
        <dsp:cNvPr id="0" name=""/>
        <dsp:cNvSpPr/>
      </dsp:nvSpPr>
      <dsp:spPr>
        <a:xfrm>
          <a:off x="1392973" y="344053"/>
          <a:ext cx="3640123" cy="3640123"/>
        </a:xfrm>
        <a:custGeom>
          <a:avLst/>
          <a:gdLst/>
          <a:ahLst/>
          <a:cxnLst/>
          <a:rect l="0" t="0" r="0" b="0"/>
          <a:pathLst>
            <a:path>
              <a:moveTo>
                <a:pt x="3640061" y="1835109"/>
              </a:moveTo>
              <a:arcTo wR="1820061" hR="1820061" stAng="28423" swAng="199664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4318D1-3DBE-4FBD-BA35-09A7CFD546F0}">
      <dsp:nvSpPr>
        <dsp:cNvPr id="0" name=""/>
        <dsp:cNvSpPr/>
      </dsp:nvSpPr>
      <dsp:spPr>
        <a:xfrm>
          <a:off x="3624068" y="3184134"/>
          <a:ext cx="1400800" cy="910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Documentation</a:t>
          </a:r>
        </a:p>
        <a:p>
          <a:pPr lvl="0" algn="ctr" defTabSz="622300">
            <a:lnSpc>
              <a:spcPct val="90000"/>
            </a:lnSpc>
            <a:spcBef>
              <a:spcPct val="0"/>
            </a:spcBef>
            <a:spcAft>
              <a:spcPct val="35000"/>
            </a:spcAft>
          </a:pPr>
          <a:r>
            <a:rPr lang="en-IN" sz="1400" kern="1200" dirty="0" smtClean="0"/>
            <a:t>10%</a:t>
          </a:r>
          <a:endParaRPr lang="en-IN" sz="1400" kern="1200" dirty="0"/>
        </a:p>
      </dsp:txBody>
      <dsp:txXfrm>
        <a:off x="3668516" y="3228582"/>
        <a:ext cx="1311904" cy="821624"/>
      </dsp:txXfrm>
    </dsp:sp>
    <dsp:sp modelId="{931B1B55-CCD6-412F-B275-5D2A1F2549E1}">
      <dsp:nvSpPr>
        <dsp:cNvPr id="0" name=""/>
        <dsp:cNvSpPr/>
      </dsp:nvSpPr>
      <dsp:spPr>
        <a:xfrm>
          <a:off x="1478715" y="374146"/>
          <a:ext cx="3640123" cy="3640123"/>
        </a:xfrm>
        <a:custGeom>
          <a:avLst/>
          <a:gdLst/>
          <a:ahLst/>
          <a:cxnLst/>
          <a:rect l="0" t="0" r="0" b="0"/>
          <a:pathLst>
            <a:path>
              <a:moveTo>
                <a:pt x="2137874" y="3612160"/>
              </a:moveTo>
              <a:arcTo wR="1820061" hR="1820061" stAng="4796619" swAng="141705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E6B1CC4-CCC3-478C-A8F5-7F7342723C7E}">
      <dsp:nvSpPr>
        <dsp:cNvPr id="0" name=""/>
        <dsp:cNvSpPr/>
      </dsp:nvSpPr>
      <dsp:spPr>
        <a:xfrm>
          <a:off x="1463820" y="3184132"/>
          <a:ext cx="1400800" cy="910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Integration</a:t>
          </a:r>
        </a:p>
        <a:p>
          <a:pPr lvl="0" algn="ctr" defTabSz="622300">
            <a:lnSpc>
              <a:spcPct val="90000"/>
            </a:lnSpc>
            <a:spcBef>
              <a:spcPct val="0"/>
            </a:spcBef>
            <a:spcAft>
              <a:spcPct val="35000"/>
            </a:spcAft>
          </a:pPr>
          <a:r>
            <a:rPr lang="en-IN" sz="1400" kern="1200" dirty="0" smtClean="0"/>
            <a:t>10%</a:t>
          </a:r>
          <a:endParaRPr lang="en-IN" sz="1400" kern="1200" dirty="0"/>
        </a:p>
      </dsp:txBody>
      <dsp:txXfrm>
        <a:off x="1508268" y="3228580"/>
        <a:ext cx="1311904" cy="821624"/>
      </dsp:txXfrm>
    </dsp:sp>
    <dsp:sp modelId="{40B1B22D-0E36-4957-A002-D523E6BE4C5B}">
      <dsp:nvSpPr>
        <dsp:cNvPr id="0" name=""/>
        <dsp:cNvSpPr/>
      </dsp:nvSpPr>
      <dsp:spPr>
        <a:xfrm>
          <a:off x="1398156" y="284422"/>
          <a:ext cx="3640123" cy="3640123"/>
        </a:xfrm>
        <a:custGeom>
          <a:avLst/>
          <a:gdLst/>
          <a:ahLst/>
          <a:cxnLst/>
          <a:rect l="0" t="0" r="0" b="0"/>
          <a:pathLst>
            <a:path>
              <a:moveTo>
                <a:pt x="348448" y="2891033"/>
              </a:moveTo>
              <a:arcTo wR="1820061" hR="1820061" stAng="8637276" swAng="202140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8F4C78-4AB5-4F8B-95B6-DA71B7ED80E1}">
      <dsp:nvSpPr>
        <dsp:cNvPr id="0" name=""/>
        <dsp:cNvSpPr/>
      </dsp:nvSpPr>
      <dsp:spPr>
        <a:xfrm>
          <a:off x="784806" y="1258015"/>
          <a:ext cx="1400800" cy="910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Testing</a:t>
          </a:r>
        </a:p>
        <a:p>
          <a:pPr lvl="0" algn="ctr" defTabSz="622300">
            <a:lnSpc>
              <a:spcPct val="90000"/>
            </a:lnSpc>
            <a:spcBef>
              <a:spcPct val="0"/>
            </a:spcBef>
            <a:spcAft>
              <a:spcPct val="35000"/>
            </a:spcAft>
          </a:pPr>
          <a:r>
            <a:rPr lang="en-IN" sz="1400" kern="1200" dirty="0" smtClean="0"/>
            <a:t>10%</a:t>
          </a:r>
          <a:endParaRPr lang="en-IN" sz="1400" kern="1200" dirty="0"/>
        </a:p>
      </dsp:txBody>
      <dsp:txXfrm>
        <a:off x="829254" y="1302463"/>
        <a:ext cx="1311904" cy="821624"/>
      </dsp:txXfrm>
    </dsp:sp>
    <dsp:sp modelId="{E40418D4-D11F-4C51-BD94-C850DC78D959}">
      <dsp:nvSpPr>
        <dsp:cNvPr id="0" name=""/>
        <dsp:cNvSpPr/>
      </dsp:nvSpPr>
      <dsp:spPr>
        <a:xfrm>
          <a:off x="1396126" y="455644"/>
          <a:ext cx="3640123" cy="3640123"/>
        </a:xfrm>
        <a:custGeom>
          <a:avLst/>
          <a:gdLst/>
          <a:ahLst/>
          <a:cxnLst/>
          <a:rect l="0" t="0" r="0" b="0"/>
          <a:pathLst>
            <a:path>
              <a:moveTo>
                <a:pt x="316979" y="793723"/>
              </a:moveTo>
              <a:arcTo wR="1820061" hR="1820061" stAng="12859569" swAng="1962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7/24/2020</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7/24/2020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extLst>
      <p:ext uri="{BB962C8B-B14F-4D97-AF65-F5344CB8AC3E}">
        <p14:creationId xmlns:p14="http://schemas.microsoft.com/office/powerpoint/2010/main" val="205804959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7/24/2020</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smtClean="0"/>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smtClean="0"/>
              <a:t>Click to 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3276600" y="1295400"/>
            <a:ext cx="5326856" cy="1425577"/>
          </a:xfrm>
        </p:spPr>
        <p:txBody>
          <a:bodyPr/>
          <a:lstStyle/>
          <a:p>
            <a:r>
              <a:rPr lang="en-US" sz="5400" dirty="0" err="1" smtClean="0"/>
              <a:t>BuyFy</a:t>
            </a:r>
            <a:r>
              <a:rPr lang="en-US" dirty="0"/>
              <a:t/>
            </a:r>
            <a:br>
              <a:rPr lang="en-US" dirty="0"/>
            </a:br>
            <a:r>
              <a:rPr lang="en-US" sz="3200" b="0" dirty="0" smtClean="0"/>
              <a:t>E-Commerce Project</a:t>
            </a:r>
            <a:endParaRPr lang="en-US" sz="3200" b="0" dirty="0"/>
          </a:p>
        </p:txBody>
      </p:sp>
      <p:sp>
        <p:nvSpPr>
          <p:cNvPr id="3" name="Rectangle 2"/>
          <p:cNvSpPr>
            <a:spLocks noGrp="1"/>
          </p:cNvSpPr>
          <p:nvPr>
            <p:ph type="subTitle" idx="1"/>
          </p:nvPr>
        </p:nvSpPr>
        <p:spPr>
          <a:xfrm>
            <a:off x="2195736" y="3849666"/>
            <a:ext cx="6407720" cy="2099614"/>
          </a:xfrm>
        </p:spPr>
        <p:txBody>
          <a:bodyPr>
            <a:normAutofit fontScale="77500" lnSpcReduction="20000"/>
          </a:bodyPr>
          <a:lstStyle/>
          <a:p>
            <a:pPr algn="r"/>
            <a:r>
              <a:rPr lang="en-US" sz="1900" dirty="0" smtClean="0"/>
              <a:t>A small initiative by the scholars towards a web-application development</a:t>
            </a:r>
            <a:endParaRPr lang="en-US" sz="1900" dirty="0"/>
          </a:p>
          <a:p>
            <a:pPr algn="r"/>
            <a:r>
              <a:rPr lang="en-US" dirty="0" err="1" smtClean="0"/>
              <a:t>Akshat</a:t>
            </a:r>
            <a:r>
              <a:rPr lang="en-US" dirty="0" smtClean="0"/>
              <a:t> Singh</a:t>
            </a:r>
          </a:p>
          <a:p>
            <a:pPr algn="r"/>
            <a:r>
              <a:rPr lang="en-US" dirty="0" err="1" smtClean="0"/>
              <a:t>Rishabh</a:t>
            </a:r>
            <a:r>
              <a:rPr lang="en-US" dirty="0" smtClean="0"/>
              <a:t> Kumar Singh</a:t>
            </a:r>
          </a:p>
          <a:p>
            <a:pPr algn="r"/>
            <a:r>
              <a:rPr lang="en-US" dirty="0" err="1" smtClean="0"/>
              <a:t>Raghvendra</a:t>
            </a:r>
            <a:r>
              <a:rPr lang="en-US" dirty="0" smtClean="0"/>
              <a:t> Singh </a:t>
            </a:r>
            <a:r>
              <a:rPr lang="en-US" dirty="0" err="1" smtClean="0"/>
              <a:t>Bhati</a:t>
            </a:r>
            <a:endParaRPr lang="en-US" dirty="0"/>
          </a:p>
          <a:p>
            <a:pPr algn="r"/>
            <a:r>
              <a:rPr lang="en-US" dirty="0" err="1" smtClean="0"/>
              <a:t>Devyanshu</a:t>
            </a:r>
            <a:r>
              <a:rPr lang="en-US" dirty="0" smtClean="0"/>
              <a:t> Arora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752"/>
            <a:ext cx="9144000" cy="3391670"/>
          </a:xfrm>
          <a:prstGeom prst="rect">
            <a:avLst/>
          </a:prstGeom>
        </p:spPr>
      </p:pic>
      <p:sp>
        <p:nvSpPr>
          <p:cNvPr id="5" name="Rounded Rectangular Callout 4"/>
          <p:cNvSpPr/>
          <p:nvPr/>
        </p:nvSpPr>
        <p:spPr>
          <a:xfrm>
            <a:off x="4572000" y="4293096"/>
            <a:ext cx="3096344" cy="1800200"/>
          </a:xfrm>
          <a:prstGeom prst="wedgeRoundRectCallout">
            <a:avLst>
              <a:gd name="adj1" fmla="val -75248"/>
              <a:gd name="adj2" fmla="val -56491"/>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the verification mail of account creation. The customer will receive this mail once their account is created. This is an auto-generated mail.</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11</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340768"/>
            <a:ext cx="2736304" cy="424847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340768"/>
            <a:ext cx="2736304" cy="4248472"/>
          </a:xfrm>
          <a:prstGeom prst="rect">
            <a:avLst/>
          </a:prstGeom>
        </p:spPr>
      </p:pic>
      <p:sp>
        <p:nvSpPr>
          <p:cNvPr id="11" name="Right Arrow 10"/>
          <p:cNvSpPr/>
          <p:nvPr/>
        </p:nvSpPr>
        <p:spPr>
          <a:xfrm>
            <a:off x="3275856" y="2204864"/>
            <a:ext cx="2664296" cy="172819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bg1"/>
                  </a:solidFill>
                </a:ln>
                <a:solidFill>
                  <a:schemeClr val="bg1"/>
                </a:solidFill>
              </a:rPr>
              <a:t>If wrong credentials are entered then the page is reset and the customer has to enter details again.</a:t>
            </a:r>
            <a:endParaRPr lang="en-IN" sz="1200" dirty="0">
              <a:ln>
                <a:solidFill>
                  <a:schemeClr val="bg1"/>
                </a:solidFill>
              </a:ln>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 y="620688"/>
            <a:ext cx="9144000" cy="4896544"/>
          </a:xfrm>
          <a:prstGeom prst="rect">
            <a:avLst/>
          </a:prstGeom>
        </p:spPr>
      </p:pic>
      <p:sp>
        <p:nvSpPr>
          <p:cNvPr id="7" name="Rectangular Callout 6"/>
          <p:cNvSpPr/>
          <p:nvPr/>
        </p:nvSpPr>
        <p:spPr>
          <a:xfrm>
            <a:off x="4932040" y="1196752"/>
            <a:ext cx="2088232" cy="1368152"/>
          </a:xfrm>
          <a:prstGeom prst="wedgeRectCallout">
            <a:avLst>
              <a:gd name="adj1" fmla="val 80529"/>
              <a:gd name="adj2" fmla="val -5879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After login the name of the user is displayed.</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3310"/>
            <a:ext cx="6552728" cy="6124689"/>
          </a:xfrm>
          <a:prstGeom prst="rect">
            <a:avLst/>
          </a:prstGeom>
        </p:spPr>
      </p:pic>
      <p:sp>
        <p:nvSpPr>
          <p:cNvPr id="7" name="Rounded Rectangular Callout 6"/>
          <p:cNvSpPr/>
          <p:nvPr/>
        </p:nvSpPr>
        <p:spPr>
          <a:xfrm>
            <a:off x="6732240" y="1124744"/>
            <a:ext cx="2304256" cy="1728192"/>
          </a:xfrm>
          <a:prstGeom prst="wedgeRoundRectCallout">
            <a:avLst>
              <a:gd name="adj1" fmla="val -67497"/>
              <a:gd name="adj2" fmla="val 93071"/>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the edit profile page. The customer can change or edit their details and profile picture.</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7275"/>
            <a:ext cx="9144000" cy="5642354"/>
          </a:xfrm>
          <a:prstGeom prst="rect">
            <a:avLst/>
          </a:prstGeom>
        </p:spPr>
      </p:pic>
      <p:sp>
        <p:nvSpPr>
          <p:cNvPr id="5" name="Rectangular Callout 4"/>
          <p:cNvSpPr/>
          <p:nvPr/>
        </p:nvSpPr>
        <p:spPr>
          <a:xfrm>
            <a:off x="6156176" y="3212976"/>
            <a:ext cx="2664296" cy="1224136"/>
          </a:xfrm>
          <a:prstGeom prst="wedgeRectCallout">
            <a:avLst>
              <a:gd name="adj1" fmla="val -41342"/>
              <a:gd name="adj2" fmla="val -7861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As you scroll down the homepage, you can see products according to the categories like electronics, books, accessories, sports, etc.</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764704"/>
            <a:ext cx="8783960" cy="5976878"/>
          </a:xfrm>
          <a:prstGeom prst="rect">
            <a:avLst/>
          </a:prstGeom>
        </p:spPr>
      </p:pic>
      <p:sp>
        <p:nvSpPr>
          <p:cNvPr id="5" name="Rounded Rectangular Callout 4"/>
          <p:cNvSpPr/>
          <p:nvPr/>
        </p:nvSpPr>
        <p:spPr>
          <a:xfrm>
            <a:off x="2123728" y="44624"/>
            <a:ext cx="2232248" cy="720080"/>
          </a:xfrm>
          <a:prstGeom prst="wedgeRoundRectCallou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a:solidFill>
                    <a:schemeClr val="bg1"/>
                  </a:solidFill>
                </a:ln>
                <a:solidFill>
                  <a:schemeClr val="bg1"/>
                </a:solidFill>
              </a:rPr>
              <a:t>You can a</a:t>
            </a:r>
            <a:r>
              <a:rPr lang="en-US" sz="1400" dirty="0" smtClean="0">
                <a:ln>
                  <a:solidFill>
                    <a:schemeClr val="bg2"/>
                  </a:solidFill>
                </a:ln>
                <a:solidFill>
                  <a:schemeClr val="bg1"/>
                </a:solidFill>
              </a:rPr>
              <a:t>lso select to access the products via category</a:t>
            </a:r>
            <a:endParaRPr lang="en-IN" sz="1400" dirty="0">
              <a:ln>
                <a:solidFill>
                  <a:schemeClr val="bg1"/>
                </a:solidFill>
              </a:ln>
              <a:solidFill>
                <a:schemeClr val="bg1"/>
              </a:solidFill>
            </a:endParaRPr>
          </a:p>
        </p:txBody>
      </p:sp>
      <p:sp>
        <p:nvSpPr>
          <p:cNvPr id="7" name="Rectangular Callout 6"/>
          <p:cNvSpPr/>
          <p:nvPr/>
        </p:nvSpPr>
        <p:spPr>
          <a:xfrm>
            <a:off x="6516216" y="4005064"/>
            <a:ext cx="1943200" cy="1224136"/>
          </a:xfrm>
          <a:prstGeom prst="wedgeRectCallout">
            <a:avLst>
              <a:gd name="adj1" fmla="val -70068"/>
              <a:gd name="adj2" fmla="val -2326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This slider will allow you to display some products through videos. </a:t>
            </a:r>
            <a:endParaRPr lang="en-IN" sz="16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404664"/>
            <a:ext cx="7884368" cy="2680947"/>
          </a:xfrm>
          <a:prstGeom prst="rect">
            <a:avLst/>
          </a:prstGeom>
        </p:spPr>
      </p:pic>
      <p:sp>
        <p:nvSpPr>
          <p:cNvPr id="5" name="Rounded Rectangular Callout 4"/>
          <p:cNvSpPr/>
          <p:nvPr/>
        </p:nvSpPr>
        <p:spPr>
          <a:xfrm>
            <a:off x="1547664" y="1015550"/>
            <a:ext cx="2016224" cy="864096"/>
          </a:xfrm>
          <a:prstGeom prst="wedgeRoundRectCallout">
            <a:avLst>
              <a:gd name="adj1" fmla="val 39838"/>
              <a:gd name="adj2" fmla="val -7187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This is a drop-down for category of the products.</a:t>
            </a:r>
            <a:endParaRPr lang="en-IN" sz="16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3356992"/>
            <a:ext cx="8615164" cy="3312368"/>
          </a:xfrm>
          <a:prstGeom prst="rect">
            <a:avLst/>
          </a:prstGeom>
        </p:spPr>
      </p:pic>
      <p:sp>
        <p:nvSpPr>
          <p:cNvPr id="8" name="Rounded Rectangular Callout 7"/>
          <p:cNvSpPr/>
          <p:nvPr/>
        </p:nvSpPr>
        <p:spPr>
          <a:xfrm>
            <a:off x="7092280" y="4509120"/>
            <a:ext cx="1846412" cy="1440160"/>
          </a:xfrm>
          <a:prstGeom prst="wedgeRoundRectCallout">
            <a:avLst>
              <a:gd name="adj1" fmla="val -65312"/>
              <a:gd name="adj2" fmla="val -2509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displaying the products for a particular category.</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4704"/>
            <a:ext cx="9144000" cy="779811"/>
          </a:xfrm>
          <a:prstGeom prst="rect">
            <a:avLst/>
          </a:prstGeom>
        </p:spPr>
      </p:pic>
      <p:sp>
        <p:nvSpPr>
          <p:cNvPr id="5" name="Rounded Rectangular Callout 4"/>
          <p:cNvSpPr/>
          <p:nvPr/>
        </p:nvSpPr>
        <p:spPr>
          <a:xfrm>
            <a:off x="1601499" y="44624"/>
            <a:ext cx="1800200" cy="720080"/>
          </a:xfrm>
          <a:prstGeom prst="wedgeRoundRectCallout">
            <a:avLst>
              <a:gd name="adj1" fmla="val 37016"/>
              <a:gd name="adj2" fmla="val 68379"/>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If you are searching a product in a category.</a:t>
            </a:r>
            <a:endParaRPr lang="en-IN" sz="1200"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1772816"/>
            <a:ext cx="9144000" cy="3889957"/>
          </a:xfrm>
          <a:prstGeom prst="rect">
            <a:avLst/>
          </a:prstGeom>
        </p:spPr>
      </p:pic>
      <p:sp>
        <p:nvSpPr>
          <p:cNvPr id="9" name="Rectangular Callout 8"/>
          <p:cNvSpPr/>
          <p:nvPr/>
        </p:nvSpPr>
        <p:spPr>
          <a:xfrm>
            <a:off x="5364088" y="4653136"/>
            <a:ext cx="2736304" cy="1296144"/>
          </a:xfrm>
          <a:prstGeom prst="wedgeRectCallout">
            <a:avLst>
              <a:gd name="adj1" fmla="val -52084"/>
              <a:gd name="adj2" fmla="val -7728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You will be able to see the related products available in the category.</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3" y="764704"/>
            <a:ext cx="9144000" cy="778827"/>
          </a:xfrm>
          <a:prstGeom prst="rect">
            <a:avLst/>
          </a:prstGeom>
        </p:spPr>
      </p:pic>
      <p:sp>
        <p:nvSpPr>
          <p:cNvPr id="5" name="Rounded Rectangular Callout 4"/>
          <p:cNvSpPr/>
          <p:nvPr/>
        </p:nvSpPr>
        <p:spPr>
          <a:xfrm>
            <a:off x="2051720" y="95908"/>
            <a:ext cx="1800200" cy="648072"/>
          </a:xfrm>
          <a:prstGeom prst="wedgeRoundRectCallout">
            <a:avLst>
              <a:gd name="adj1" fmla="val 26199"/>
              <a:gd name="adj2" fmla="val 7817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If you are searching for a product in the wrong category.</a:t>
            </a:r>
            <a:endParaRPr lang="en-IN" sz="12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44824"/>
            <a:ext cx="9144000" cy="2850229"/>
          </a:xfrm>
          <a:prstGeom prst="rect">
            <a:avLst/>
          </a:prstGeom>
        </p:spPr>
      </p:pic>
      <p:sp>
        <p:nvSpPr>
          <p:cNvPr id="8" name="Rectangular Callout 7"/>
          <p:cNvSpPr/>
          <p:nvPr/>
        </p:nvSpPr>
        <p:spPr>
          <a:xfrm>
            <a:off x="6300192" y="4509120"/>
            <a:ext cx="2664296" cy="1656184"/>
          </a:xfrm>
          <a:prstGeom prst="wedgeRectCallout">
            <a:avLst>
              <a:gd name="adj1" fmla="val -37675"/>
              <a:gd name="adj2" fmla="val -8626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You will be able to see no products with this image and give some suggestions as shown.</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96"/>
            <a:ext cx="9144000" cy="4436083"/>
          </a:xfrm>
          <a:prstGeom prst="rect">
            <a:avLst/>
          </a:prstGeom>
        </p:spPr>
      </p:pic>
      <p:sp>
        <p:nvSpPr>
          <p:cNvPr id="5" name="Rectangular Callout 4"/>
          <p:cNvSpPr/>
          <p:nvPr/>
        </p:nvSpPr>
        <p:spPr>
          <a:xfrm>
            <a:off x="393883" y="1772816"/>
            <a:ext cx="2232248" cy="1584176"/>
          </a:xfrm>
          <a:prstGeom prst="wedgeRectCallout">
            <a:avLst>
              <a:gd name="adj1" fmla="val -5282"/>
              <a:gd name="adj2" fmla="val -898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the contact us page. You can ask or give suggestions for our website.  </a:t>
            </a:r>
            <a:endParaRPr lang="en-IN"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20230"/>
            <a:ext cx="9144000" cy="942740"/>
          </a:xfrm>
          <a:prstGeom prst="rect">
            <a:avLst/>
          </a:prstGeom>
        </p:spPr>
      </p:pic>
      <p:sp>
        <p:nvSpPr>
          <p:cNvPr id="8" name="Rounded Rectangular Callout 7"/>
          <p:cNvSpPr/>
          <p:nvPr/>
        </p:nvSpPr>
        <p:spPr>
          <a:xfrm>
            <a:off x="6372200" y="3933056"/>
            <a:ext cx="2664296" cy="1080120"/>
          </a:xfrm>
          <a:prstGeom prst="wedgeRoundRectCallout">
            <a:avLst>
              <a:gd name="adj1" fmla="val -51404"/>
              <a:gd name="adj2" fmla="val 117370"/>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You will get a confirmation once your response is saved. The admin can see the response. </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67544" y="332656"/>
            <a:ext cx="5122912" cy="799306"/>
          </a:xfrm>
        </p:spPr>
        <p:txBody>
          <a:bodyPr/>
          <a:lstStyle/>
          <a:p>
            <a:r>
              <a:rPr lang="en-US" dirty="0" smtClean="0"/>
              <a:t>Contents</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2</a:t>
            </a:fld>
            <a:endParaRPr lang="en-US" dirty="0"/>
          </a:p>
        </p:txBody>
      </p:sp>
      <p:sp>
        <p:nvSpPr>
          <p:cNvPr id="3" name="TextBox 2"/>
          <p:cNvSpPr txBox="1"/>
          <p:nvPr/>
        </p:nvSpPr>
        <p:spPr>
          <a:xfrm>
            <a:off x="539552" y="1268760"/>
            <a:ext cx="8388424" cy="5170646"/>
          </a:xfrm>
          <a:prstGeom prst="rect">
            <a:avLst/>
          </a:prstGeom>
          <a:noFill/>
        </p:spPr>
        <p:txBody>
          <a:bodyPr wrap="square" rtlCol="0">
            <a:spAutoFit/>
          </a:bodyPr>
          <a:lstStyle/>
          <a:p>
            <a:pPr marL="285750" indent="-285750">
              <a:buFont typeface="Arial" panose="020B0604020202020204" pitchFamily="34" charset="0"/>
              <a:buChar char="•"/>
            </a:pPr>
            <a:r>
              <a:rPr lang="en-IN" sz="2400" dirty="0" smtClean="0">
                <a:solidFill>
                  <a:schemeClr val="bg1"/>
                </a:solidFill>
              </a:rPr>
              <a:t>Project Overview</a:t>
            </a:r>
          </a:p>
          <a:p>
            <a:pPr marL="285750" indent="-285750">
              <a:buFont typeface="Arial" panose="020B0604020202020204" pitchFamily="34" charset="0"/>
              <a:buChar char="•"/>
            </a:pPr>
            <a:r>
              <a:rPr lang="en-IN" sz="2400" dirty="0" smtClean="0">
                <a:solidFill>
                  <a:schemeClr val="bg1"/>
                </a:solidFill>
              </a:rPr>
              <a:t>About </a:t>
            </a:r>
            <a:r>
              <a:rPr lang="en-IN" sz="2400" dirty="0" err="1" smtClean="0">
                <a:solidFill>
                  <a:schemeClr val="bg1"/>
                </a:solidFill>
              </a:rPr>
              <a:t>BuyFy</a:t>
            </a:r>
            <a:endParaRPr lang="en-IN" sz="2400" dirty="0" smtClean="0">
              <a:solidFill>
                <a:schemeClr val="bg1"/>
              </a:solidFill>
            </a:endParaRPr>
          </a:p>
          <a:p>
            <a:pPr marL="285750" indent="-285750">
              <a:buFont typeface="Arial" panose="020B0604020202020204" pitchFamily="34" charset="0"/>
              <a:buChar char="•"/>
            </a:pPr>
            <a:r>
              <a:rPr lang="en-IN" sz="2400" dirty="0" smtClean="0">
                <a:solidFill>
                  <a:schemeClr val="bg1"/>
                </a:solidFill>
              </a:rPr>
              <a:t>Requirements</a:t>
            </a:r>
          </a:p>
          <a:p>
            <a:pPr marL="285750" indent="-285750">
              <a:buFont typeface="Arial" panose="020B0604020202020204" pitchFamily="34" charset="0"/>
              <a:buChar char="•"/>
            </a:pPr>
            <a:r>
              <a:rPr lang="en-IN" sz="2400" dirty="0" smtClean="0">
                <a:solidFill>
                  <a:schemeClr val="bg1"/>
                </a:solidFill>
              </a:rPr>
              <a:t>Functional Modules</a:t>
            </a:r>
          </a:p>
          <a:p>
            <a:pPr marL="285750" indent="-285750">
              <a:buFont typeface="Arial" panose="020B0604020202020204" pitchFamily="34" charset="0"/>
              <a:buChar char="•"/>
            </a:pPr>
            <a:r>
              <a:rPr lang="en-IN" sz="2400" dirty="0" smtClean="0">
                <a:solidFill>
                  <a:schemeClr val="bg1"/>
                </a:solidFill>
              </a:rPr>
              <a:t>GUI Homepage</a:t>
            </a:r>
          </a:p>
          <a:p>
            <a:pPr marL="285750" indent="-285750">
              <a:buFont typeface="Arial" panose="020B0604020202020204" pitchFamily="34" charset="0"/>
              <a:buChar char="•"/>
            </a:pPr>
            <a:r>
              <a:rPr lang="en-IN" sz="2400" dirty="0" smtClean="0">
                <a:solidFill>
                  <a:schemeClr val="bg1"/>
                </a:solidFill>
              </a:rPr>
              <a:t>Admin Dashboard</a:t>
            </a:r>
          </a:p>
          <a:p>
            <a:pPr marL="285750" indent="-285750">
              <a:buFont typeface="Arial" panose="020B0604020202020204" pitchFamily="34" charset="0"/>
              <a:buChar char="•"/>
            </a:pPr>
            <a:r>
              <a:rPr lang="en-IN" sz="2400" dirty="0" smtClean="0">
                <a:solidFill>
                  <a:schemeClr val="bg1"/>
                </a:solidFill>
              </a:rPr>
              <a:t>Why Us?</a:t>
            </a:r>
          </a:p>
          <a:p>
            <a:pPr marL="285750" indent="-285750">
              <a:buFont typeface="Arial" panose="020B0604020202020204" pitchFamily="34" charset="0"/>
              <a:buChar char="•"/>
            </a:pPr>
            <a:r>
              <a:rPr lang="en-IN" sz="2400" dirty="0" smtClean="0">
                <a:solidFill>
                  <a:schemeClr val="bg1"/>
                </a:solidFill>
              </a:rPr>
              <a:t>Field Resources</a:t>
            </a:r>
          </a:p>
          <a:p>
            <a:pPr marL="285750" indent="-285750">
              <a:buFont typeface="Arial" panose="020B0604020202020204" pitchFamily="34" charset="0"/>
              <a:buChar char="•"/>
            </a:pPr>
            <a:r>
              <a:rPr lang="en-IN" sz="2400" dirty="0" smtClean="0">
                <a:solidFill>
                  <a:schemeClr val="bg1"/>
                </a:solidFill>
              </a:rPr>
              <a:t>Target Audience</a:t>
            </a:r>
          </a:p>
          <a:p>
            <a:pPr marL="285750" indent="-285750">
              <a:buFont typeface="Arial" panose="020B0604020202020204" pitchFamily="34" charset="0"/>
              <a:buChar char="•"/>
            </a:pPr>
            <a:r>
              <a:rPr lang="en-IN" sz="2400" dirty="0" smtClean="0">
                <a:solidFill>
                  <a:schemeClr val="bg1"/>
                </a:solidFill>
              </a:rPr>
              <a:t>Test Cases</a:t>
            </a:r>
          </a:p>
          <a:p>
            <a:pPr marL="285750" indent="-285750">
              <a:buFont typeface="Arial" panose="020B0604020202020204" pitchFamily="34" charset="0"/>
              <a:buChar char="•"/>
            </a:pPr>
            <a:r>
              <a:rPr lang="en-IN" sz="2400" dirty="0" smtClean="0">
                <a:solidFill>
                  <a:schemeClr val="bg1"/>
                </a:solidFill>
              </a:rPr>
              <a:t>Workflow</a:t>
            </a:r>
          </a:p>
          <a:p>
            <a:pPr marL="285750" indent="-285750">
              <a:buFont typeface="Arial" panose="020B0604020202020204" pitchFamily="34" charset="0"/>
              <a:buChar char="•"/>
            </a:pPr>
            <a:r>
              <a:rPr lang="en-IN" sz="2400" smtClean="0">
                <a:solidFill>
                  <a:schemeClr val="bg1"/>
                </a:solidFill>
              </a:rPr>
              <a:t>ER-Diagram</a:t>
            </a:r>
            <a:endParaRPr lang="en-IN" sz="2400" dirty="0" smtClean="0">
              <a:solidFill>
                <a:schemeClr val="bg1"/>
              </a:solidFill>
            </a:endParaRPr>
          </a:p>
          <a:p>
            <a:pPr marL="285750" indent="-285750">
              <a:buFont typeface="Arial" panose="020B0604020202020204" pitchFamily="34" charset="0"/>
              <a:buChar char="•"/>
            </a:pPr>
            <a:r>
              <a:rPr lang="en-IN" sz="2400" dirty="0" smtClean="0">
                <a:solidFill>
                  <a:schemeClr val="bg1"/>
                </a:solidFill>
              </a:rPr>
              <a:t>Scope Of </a:t>
            </a:r>
            <a:r>
              <a:rPr lang="en-IN" sz="2400" dirty="0">
                <a:solidFill>
                  <a:schemeClr val="bg1"/>
                </a:solidFill>
              </a:rPr>
              <a:t>E</a:t>
            </a:r>
            <a:r>
              <a:rPr lang="en-IN" sz="2400" dirty="0" smtClean="0">
                <a:solidFill>
                  <a:schemeClr val="bg1"/>
                </a:solidFill>
              </a:rPr>
              <a:t>nhancement</a:t>
            </a:r>
          </a:p>
          <a:p>
            <a:endParaRPr lang="en-IN" dirty="0">
              <a:solidFill>
                <a:schemeClr val="bg1"/>
              </a:solidFill>
            </a:endParaRPr>
          </a:p>
        </p:txBody>
      </p:sp>
    </p:spTree>
    <p:extLst>
      <p:ext uri="{BB962C8B-B14F-4D97-AF65-F5344CB8AC3E}">
        <p14:creationId xmlns:p14="http://schemas.microsoft.com/office/powerpoint/2010/main" val="418814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988840"/>
            <a:ext cx="3057525" cy="3497932"/>
          </a:xfrm>
          <a:prstGeom prst="rect">
            <a:avLst/>
          </a:prstGeom>
        </p:spPr>
      </p:pic>
      <p:sp>
        <p:nvSpPr>
          <p:cNvPr id="5" name="Rounded Rectangular Callout 4"/>
          <p:cNvSpPr/>
          <p:nvPr/>
        </p:nvSpPr>
        <p:spPr>
          <a:xfrm>
            <a:off x="3419872" y="761729"/>
            <a:ext cx="2160240" cy="1008112"/>
          </a:xfrm>
          <a:prstGeom prst="wedgeRoundRectCallout">
            <a:avLst>
              <a:gd name="adj1" fmla="val -43957"/>
              <a:gd name="adj2" fmla="val 152364"/>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This will show the profile of the customer with the details.</a:t>
            </a:r>
            <a:endParaRPr lang="en-IN" sz="1600" dirty="0">
              <a:solidFill>
                <a:schemeClr val="bg1"/>
              </a:solidFill>
            </a:endParaRPr>
          </a:p>
        </p:txBody>
      </p:sp>
      <p:sp>
        <p:nvSpPr>
          <p:cNvPr id="7" name="Rectangular Callout 6"/>
          <p:cNvSpPr/>
          <p:nvPr/>
        </p:nvSpPr>
        <p:spPr>
          <a:xfrm>
            <a:off x="4867188" y="1941736"/>
            <a:ext cx="2304256" cy="1152128"/>
          </a:xfrm>
          <a:prstGeom prst="wedgeRectCallout">
            <a:avLst>
              <a:gd name="adj1" fmla="val -105711"/>
              <a:gd name="adj2" fmla="val 7719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will show all the orders and their details.</a:t>
            </a:r>
            <a:endParaRPr lang="en-IN" dirty="0">
              <a:solidFill>
                <a:schemeClr val="bg1"/>
              </a:solidFill>
            </a:endParaRPr>
          </a:p>
        </p:txBody>
      </p:sp>
      <p:sp>
        <p:nvSpPr>
          <p:cNvPr id="9" name="Rounded Rectangular Callout 8"/>
          <p:cNvSpPr/>
          <p:nvPr/>
        </p:nvSpPr>
        <p:spPr>
          <a:xfrm>
            <a:off x="4939196" y="3284984"/>
            <a:ext cx="2232248" cy="1059346"/>
          </a:xfrm>
          <a:prstGeom prst="wedgeRoundRectCallout">
            <a:avLst>
              <a:gd name="adj1" fmla="val -105414"/>
              <a:gd name="adj2" fmla="val -383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will show the products in the cart.</a:t>
            </a:r>
            <a:endParaRPr lang="en-IN" dirty="0">
              <a:solidFill>
                <a:schemeClr val="bg1"/>
              </a:solidFill>
            </a:endParaRPr>
          </a:p>
        </p:txBody>
      </p:sp>
      <p:sp>
        <p:nvSpPr>
          <p:cNvPr id="10" name="Rectangular Callout 9"/>
          <p:cNvSpPr/>
          <p:nvPr/>
        </p:nvSpPr>
        <p:spPr>
          <a:xfrm>
            <a:off x="4644008" y="4509120"/>
            <a:ext cx="2304256" cy="1224136"/>
          </a:xfrm>
          <a:prstGeom prst="wedgeRectCallout">
            <a:avLst>
              <a:gd name="adj1" fmla="val -97627"/>
              <a:gd name="adj2" fmla="val -6752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customer can sell their own products by providing the details.</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4704"/>
            <a:ext cx="9144000" cy="5496722"/>
          </a:xfrm>
          <a:prstGeom prst="rect">
            <a:avLst/>
          </a:prstGeom>
        </p:spPr>
      </p:pic>
      <p:sp>
        <p:nvSpPr>
          <p:cNvPr id="5" name="Rectangular Callout 4"/>
          <p:cNvSpPr/>
          <p:nvPr/>
        </p:nvSpPr>
        <p:spPr>
          <a:xfrm>
            <a:off x="323528" y="116632"/>
            <a:ext cx="2448272" cy="1296144"/>
          </a:xfrm>
          <a:prstGeom prst="wedgeRectCallout">
            <a:avLst>
              <a:gd name="adj1" fmla="val 77035"/>
              <a:gd name="adj2" fmla="val 3179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customer can sell their products with filling their product details and pictures.</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 y="1556792"/>
            <a:ext cx="9144000" cy="4392488"/>
          </a:xfrm>
          <a:prstGeom prst="rect">
            <a:avLst/>
          </a:prstGeom>
        </p:spPr>
      </p:pic>
      <p:sp>
        <p:nvSpPr>
          <p:cNvPr id="5" name="Rounded Rectangular Callout 4"/>
          <p:cNvSpPr/>
          <p:nvPr/>
        </p:nvSpPr>
        <p:spPr>
          <a:xfrm>
            <a:off x="7092280" y="2492896"/>
            <a:ext cx="1512168" cy="792088"/>
          </a:xfrm>
          <a:prstGeom prst="wedgeRoundRectCallout">
            <a:avLst>
              <a:gd name="adj1" fmla="val -3849"/>
              <a:gd name="adj2" fmla="val -95699"/>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You must be logged in to add the product in the cart.</a:t>
            </a:r>
            <a:endParaRPr lang="en-IN" sz="1200" dirty="0">
              <a:solidFill>
                <a:schemeClr val="bg1"/>
              </a:solidFill>
            </a:endParaRPr>
          </a:p>
        </p:txBody>
      </p:sp>
      <p:sp>
        <p:nvSpPr>
          <p:cNvPr id="7" name="Rectangular Callout 6"/>
          <p:cNvSpPr/>
          <p:nvPr/>
        </p:nvSpPr>
        <p:spPr>
          <a:xfrm>
            <a:off x="6084168" y="620688"/>
            <a:ext cx="2664296" cy="792088"/>
          </a:xfrm>
          <a:prstGeom prst="wedgeRectCallout">
            <a:avLst>
              <a:gd name="adj1" fmla="val 50322"/>
              <a:gd name="adj2" fmla="val 9029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You can see the cart from this. You can also see the number of products in the cart without actually opening the cart.</a:t>
            </a:r>
            <a:endParaRPr lang="en-IN" sz="1200" dirty="0">
              <a:solidFill>
                <a:schemeClr val="bg1"/>
              </a:solidFill>
            </a:endParaRPr>
          </a:p>
        </p:txBody>
      </p:sp>
      <p:sp>
        <p:nvSpPr>
          <p:cNvPr id="8" name="Rounded Rectangular Callout 7"/>
          <p:cNvSpPr/>
          <p:nvPr/>
        </p:nvSpPr>
        <p:spPr>
          <a:xfrm>
            <a:off x="467544" y="5589240"/>
            <a:ext cx="2016224" cy="1080120"/>
          </a:xfrm>
          <a:prstGeom prst="wedgeRoundRectCallout">
            <a:avLst>
              <a:gd name="adj1" fmla="val 70291"/>
              <a:gd name="adj2" fmla="val -44889"/>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This is the description of a particular product with some images.</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5" y="1556791"/>
            <a:ext cx="9144000" cy="5149767"/>
          </a:xfrm>
          <a:prstGeom prst="rect">
            <a:avLst/>
          </a:prstGeom>
        </p:spPr>
      </p:pic>
      <p:sp>
        <p:nvSpPr>
          <p:cNvPr id="5" name="Rectangular Callout 4"/>
          <p:cNvSpPr/>
          <p:nvPr/>
        </p:nvSpPr>
        <p:spPr>
          <a:xfrm>
            <a:off x="6012160" y="5301208"/>
            <a:ext cx="2376264" cy="1296144"/>
          </a:xfrm>
          <a:prstGeom prst="wedgeRectCallout">
            <a:avLst>
              <a:gd name="adj1" fmla="val -42924"/>
              <a:gd name="adj2" fmla="val -818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This is the cart. You can remove the products if added by mistake or don’t buying that product.</a:t>
            </a:r>
            <a:endParaRPr lang="en-IN" sz="1600" dirty="0">
              <a:solidFill>
                <a:schemeClr val="bg1"/>
              </a:solidFill>
            </a:endParaRPr>
          </a:p>
        </p:txBody>
      </p:sp>
      <p:sp>
        <p:nvSpPr>
          <p:cNvPr id="7" name="Rounded Rectangular Callout 6"/>
          <p:cNvSpPr/>
          <p:nvPr/>
        </p:nvSpPr>
        <p:spPr>
          <a:xfrm>
            <a:off x="179512" y="476672"/>
            <a:ext cx="2952328" cy="1008112"/>
          </a:xfrm>
          <a:prstGeom prst="wedgeRoundRectCallout">
            <a:avLst>
              <a:gd name="adj1" fmla="val 24021"/>
              <a:gd name="adj2" fmla="val 68379"/>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This gives you the quantity of products with the total amount of the products.</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688"/>
            <a:ext cx="9144000" cy="5583931"/>
          </a:xfrm>
          <a:prstGeom prst="rect">
            <a:avLst/>
          </a:prstGeom>
        </p:spPr>
      </p:pic>
      <p:sp>
        <p:nvSpPr>
          <p:cNvPr id="5" name="Rounded Rectangular Callout 4"/>
          <p:cNvSpPr/>
          <p:nvPr/>
        </p:nvSpPr>
        <p:spPr>
          <a:xfrm>
            <a:off x="6876256" y="4797152"/>
            <a:ext cx="1944216" cy="1224136"/>
          </a:xfrm>
          <a:prstGeom prst="wedgeRoundRectCallout">
            <a:avLst>
              <a:gd name="adj1" fmla="val -57849"/>
              <a:gd name="adj2" fmla="val -84820"/>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If your cart is empty then you will be able to see this image.</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2776"/>
            <a:ext cx="9144000" cy="4660230"/>
          </a:xfrm>
          <a:prstGeom prst="rect">
            <a:avLst/>
          </a:prstGeom>
        </p:spPr>
      </p:pic>
      <p:sp>
        <p:nvSpPr>
          <p:cNvPr id="5" name="Rectangular Callout 4"/>
          <p:cNvSpPr/>
          <p:nvPr/>
        </p:nvSpPr>
        <p:spPr>
          <a:xfrm>
            <a:off x="683568" y="260648"/>
            <a:ext cx="2160240" cy="1008112"/>
          </a:xfrm>
          <a:prstGeom prst="wedgeRectCallout">
            <a:avLst>
              <a:gd name="adj1" fmla="val 42660"/>
              <a:gd name="adj2" fmla="val 8853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the checkout page.</a:t>
            </a:r>
            <a:endParaRPr lang="en-IN" dirty="0">
              <a:solidFill>
                <a:schemeClr val="bg1"/>
              </a:solidFill>
            </a:endParaRPr>
          </a:p>
        </p:txBody>
      </p:sp>
      <p:sp>
        <p:nvSpPr>
          <p:cNvPr id="7" name="Rounded Rectangular Callout 6"/>
          <p:cNvSpPr/>
          <p:nvPr/>
        </p:nvSpPr>
        <p:spPr>
          <a:xfrm>
            <a:off x="32378" y="2636912"/>
            <a:ext cx="1731310" cy="1224136"/>
          </a:xfrm>
          <a:prstGeom prst="wedgeRoundRectCallout">
            <a:avLst>
              <a:gd name="adj1" fmla="val 46164"/>
              <a:gd name="adj2" fmla="val 71491"/>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The customer have to provide the details for the delivery.</a:t>
            </a:r>
            <a:endParaRPr lang="en-IN" sz="1600" dirty="0">
              <a:solidFill>
                <a:schemeClr val="bg1"/>
              </a:solidFill>
            </a:endParaRPr>
          </a:p>
        </p:txBody>
      </p:sp>
      <p:sp>
        <p:nvSpPr>
          <p:cNvPr id="8" name="Rounded Rectangular Callout 7"/>
          <p:cNvSpPr/>
          <p:nvPr/>
        </p:nvSpPr>
        <p:spPr>
          <a:xfrm>
            <a:off x="7380312" y="3645024"/>
            <a:ext cx="1736411" cy="2016224"/>
          </a:xfrm>
          <a:prstGeom prst="wedgeRoundRectCallout">
            <a:avLst>
              <a:gd name="adj1" fmla="val -51734"/>
              <a:gd name="adj2" fmla="val -7463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Here you can see the total number of products checking out with there individual amount and names. </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354"/>
            <a:ext cx="9144000" cy="4053133"/>
          </a:xfrm>
          <a:prstGeom prst="rect">
            <a:avLst/>
          </a:prstGeom>
        </p:spPr>
      </p:pic>
      <p:sp>
        <p:nvSpPr>
          <p:cNvPr id="5" name="Rounded Rectangular Callout 4"/>
          <p:cNvSpPr/>
          <p:nvPr/>
        </p:nvSpPr>
        <p:spPr>
          <a:xfrm>
            <a:off x="611560" y="260648"/>
            <a:ext cx="1944216" cy="1008112"/>
          </a:xfrm>
          <a:prstGeom prst="wedgeRoundRectCallout">
            <a:avLst>
              <a:gd name="adj1" fmla="val 39972"/>
              <a:gd name="adj2" fmla="val 71164"/>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the payment page.</a:t>
            </a:r>
            <a:endParaRPr lang="en-IN" dirty="0">
              <a:solidFill>
                <a:schemeClr val="bg1"/>
              </a:solidFill>
            </a:endParaRPr>
          </a:p>
        </p:txBody>
      </p:sp>
      <p:sp>
        <p:nvSpPr>
          <p:cNvPr id="7" name="Rectangular Callout 6"/>
          <p:cNvSpPr/>
          <p:nvPr/>
        </p:nvSpPr>
        <p:spPr>
          <a:xfrm>
            <a:off x="5652120" y="2492896"/>
            <a:ext cx="1512168" cy="792088"/>
          </a:xfrm>
          <a:prstGeom prst="wedgeRectCallout">
            <a:avLst>
              <a:gd name="adj1" fmla="val 79365"/>
              <a:gd name="adj2" fmla="val -972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Total amount to be paid</a:t>
            </a:r>
            <a:endParaRPr lang="en-IN" dirty="0">
              <a:solidFill>
                <a:schemeClr val="bg1"/>
              </a:solidFill>
            </a:endParaRPr>
          </a:p>
        </p:txBody>
      </p:sp>
      <p:sp>
        <p:nvSpPr>
          <p:cNvPr id="8" name="Rounded Rectangular Callout 7"/>
          <p:cNvSpPr/>
          <p:nvPr/>
        </p:nvSpPr>
        <p:spPr>
          <a:xfrm>
            <a:off x="755576" y="5517232"/>
            <a:ext cx="2016224" cy="1152128"/>
          </a:xfrm>
          <a:prstGeom prst="wedgeRoundRectCallout">
            <a:avLst>
              <a:gd name="adj1" fmla="val -33431"/>
              <a:gd name="adj2" fmla="val -7124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Options for payment can be card or </a:t>
            </a:r>
            <a:r>
              <a:rPr lang="en-US" dirty="0" err="1">
                <a:solidFill>
                  <a:schemeClr val="bg1"/>
                </a:solidFill>
              </a:rPr>
              <a:t>P</a:t>
            </a:r>
            <a:r>
              <a:rPr lang="en-US" dirty="0" err="1" smtClean="0">
                <a:solidFill>
                  <a:schemeClr val="bg1"/>
                </a:solidFill>
              </a:rPr>
              <a:t>ayTm</a:t>
            </a:r>
            <a:r>
              <a:rPr lang="en-US" dirty="0" smtClean="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27</a:t>
            </a:fld>
            <a:endParaRPr lang="en-US" dirty="0"/>
          </a:p>
        </p:txBody>
      </p:sp>
      <p:sp>
        <p:nvSpPr>
          <p:cNvPr id="8" name="Rectangular Callout 7"/>
          <p:cNvSpPr/>
          <p:nvPr/>
        </p:nvSpPr>
        <p:spPr>
          <a:xfrm>
            <a:off x="467544" y="116632"/>
            <a:ext cx="2808312" cy="792088"/>
          </a:xfrm>
          <a:prstGeom prst="wedgeRectCallou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Once the order is placed, the system will send an email to the customer with the details of the order through Gmail.</a:t>
            </a:r>
            <a:endParaRPr lang="en-IN" sz="1200" dirty="0">
              <a:solidFill>
                <a:schemeClr val="bg1"/>
              </a:solidFill>
            </a:endParaRPr>
          </a:p>
        </p:txBody>
      </p:sp>
      <p:sp>
        <p:nvSpPr>
          <p:cNvPr id="9" name="Rounded Rectangular Callout 8"/>
          <p:cNvSpPr/>
          <p:nvPr/>
        </p:nvSpPr>
        <p:spPr>
          <a:xfrm>
            <a:off x="323528" y="4581128"/>
            <a:ext cx="1548172" cy="1080120"/>
          </a:xfrm>
          <a:prstGeom prst="wedgeRoundRectCallout">
            <a:avLst>
              <a:gd name="adj1" fmla="val -21927"/>
              <a:gd name="adj2" fmla="val -66837"/>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email will have a pdf attached for the bill.</a:t>
            </a:r>
            <a:endParaRPr lang="en-IN"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07" y="1037562"/>
            <a:ext cx="3675613" cy="3275220"/>
          </a:xfrm>
          <a:prstGeom prst="rect">
            <a:avLst/>
          </a:prstGeom>
        </p:spPr>
      </p:pic>
      <p:sp>
        <p:nvSpPr>
          <p:cNvPr id="10" name="Right Arrow 9"/>
          <p:cNvSpPr/>
          <p:nvPr/>
        </p:nvSpPr>
        <p:spPr>
          <a:xfrm>
            <a:off x="2123728" y="3429000"/>
            <a:ext cx="2591780" cy="5760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The bill will look like this</a:t>
            </a:r>
            <a:endParaRPr lang="en-IN" sz="1400"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800" y="771993"/>
            <a:ext cx="4075199" cy="5226385"/>
          </a:xfrm>
          <a:prstGeom prst="rect">
            <a:avLst/>
          </a:prstGeom>
        </p:spPr>
      </p:pic>
      <p:sp>
        <p:nvSpPr>
          <p:cNvPr id="11" name="Oval 10"/>
          <p:cNvSpPr/>
          <p:nvPr/>
        </p:nvSpPr>
        <p:spPr>
          <a:xfrm>
            <a:off x="2123728" y="4509120"/>
            <a:ext cx="3096344" cy="14892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The bill will consist the product’s details with quantity and amount. At the top it will have the address and </a:t>
            </a:r>
            <a:r>
              <a:rPr lang="en-US" sz="1100" dirty="0">
                <a:solidFill>
                  <a:schemeClr val="bg1"/>
                </a:solidFill>
              </a:rPr>
              <a:t>a</a:t>
            </a:r>
            <a:r>
              <a:rPr lang="en-US" sz="1100" dirty="0" smtClean="0">
                <a:solidFill>
                  <a:schemeClr val="bg1"/>
                </a:solidFill>
              </a:rPr>
              <a:t>t the bottom the bill will have the contact details like phone number, email Id and social </a:t>
            </a:r>
            <a:r>
              <a:rPr lang="en-US" sz="1100" dirty="0" err="1" smtClean="0">
                <a:solidFill>
                  <a:schemeClr val="bg1"/>
                </a:solidFill>
              </a:rPr>
              <a:t>linkings</a:t>
            </a:r>
            <a:r>
              <a:rPr lang="en-US" sz="1100" dirty="0" smtClean="0">
                <a:solidFill>
                  <a:schemeClr val="bg1"/>
                </a:solidFill>
              </a:rPr>
              <a:t>.</a:t>
            </a:r>
            <a:endParaRPr lang="en-IN" sz="11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3993"/>
            <a:ext cx="9144000" cy="5450014"/>
          </a:xfrm>
          <a:prstGeom prst="rect">
            <a:avLst/>
          </a:prstGeom>
        </p:spPr>
      </p:pic>
      <p:sp>
        <p:nvSpPr>
          <p:cNvPr id="5" name="Rectangular Callout 4"/>
          <p:cNvSpPr/>
          <p:nvPr/>
        </p:nvSpPr>
        <p:spPr>
          <a:xfrm>
            <a:off x="755576" y="188640"/>
            <a:ext cx="2160240" cy="1008112"/>
          </a:xfrm>
          <a:prstGeom prst="wedgeRectCallout">
            <a:avLst>
              <a:gd name="adj1" fmla="val 80677"/>
              <a:gd name="adj2" fmla="val 4738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You can see all your orders in My Orders.</a:t>
            </a:r>
            <a:endParaRPr lang="en-IN" sz="16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29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 y="764704"/>
            <a:ext cx="9144000" cy="4968552"/>
          </a:xfrm>
          <a:prstGeom prst="rect">
            <a:avLst/>
          </a:prstGeom>
        </p:spPr>
      </p:pic>
      <p:sp>
        <p:nvSpPr>
          <p:cNvPr id="5" name="Rounded Rectangular Callout 4"/>
          <p:cNvSpPr/>
          <p:nvPr/>
        </p:nvSpPr>
        <p:spPr>
          <a:xfrm>
            <a:off x="323528" y="4869160"/>
            <a:ext cx="2088232" cy="1728192"/>
          </a:xfrm>
          <a:prstGeom prst="wedgeRoundRectCallout">
            <a:avLst>
              <a:gd name="adj1" fmla="val 51336"/>
              <a:gd name="adj2" fmla="val -81045"/>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If the customer has no order placed yet, this will be visible with a picture of no orders.</a:t>
            </a:r>
            <a:endParaRPr lang="en-IN" dirty="0">
              <a:solidFill>
                <a:schemeClr val="bg1"/>
              </a:solidFill>
            </a:endParaRPr>
          </a:p>
        </p:txBody>
      </p:sp>
      <p:sp>
        <p:nvSpPr>
          <p:cNvPr id="7" name="Rectangular Callout 6"/>
          <p:cNvSpPr/>
          <p:nvPr/>
        </p:nvSpPr>
        <p:spPr>
          <a:xfrm>
            <a:off x="6660232" y="1172415"/>
            <a:ext cx="2160240" cy="648072"/>
          </a:xfrm>
          <a:prstGeom prst="wedgeRectCallout">
            <a:avLst>
              <a:gd name="adj1" fmla="val -69824"/>
              <a:gd name="adj2" fmla="val 5727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You can redirect to the homepage for shopping as you have no orders.</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51520" y="332656"/>
            <a:ext cx="5122912" cy="799306"/>
          </a:xfrm>
        </p:spPr>
        <p:txBody>
          <a:bodyPr/>
          <a:lstStyle/>
          <a:p>
            <a:r>
              <a:rPr lang="en-US" b="0" dirty="0" smtClean="0"/>
              <a:t>PROJECT </a:t>
            </a:r>
            <a:r>
              <a:rPr lang="en-US" dirty="0" smtClean="0"/>
              <a:t>OVERVIEW</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3</a:t>
            </a:fld>
            <a:endParaRPr lang="en-US" dirty="0"/>
          </a:p>
        </p:txBody>
      </p:sp>
      <p:grpSp>
        <p:nvGrpSpPr>
          <p:cNvPr id="17" name="Group 16">
            <a:extLst>
              <a:ext uri="{FF2B5EF4-FFF2-40B4-BE49-F238E27FC236}">
                <a16:creationId xmlns:a16="http://schemas.microsoft.com/office/drawing/2014/main" id="{1D227B02-3746-4E15-9429-D3DBB15D0457}"/>
              </a:ext>
              <a:ext uri="{C183D7F6-B498-43B3-948B-1728B52AA6E4}">
                <adec:decorative xmlns="" xmlns:adec="http://schemas.microsoft.com/office/drawing/2017/decorative" val="1"/>
              </a:ext>
            </a:extLst>
          </p:cNvPr>
          <p:cNvGrpSpPr/>
          <p:nvPr/>
        </p:nvGrpSpPr>
        <p:grpSpPr>
          <a:xfrm>
            <a:off x="2648694" y="1988840"/>
            <a:ext cx="3939540" cy="653752"/>
            <a:chOff x="0" y="1554"/>
            <a:chExt cx="8229600" cy="1261798"/>
          </a:xfrm>
          <a:solidFill>
            <a:schemeClr val="accent4"/>
          </a:solidFill>
        </p:grpSpPr>
        <p:sp>
          <p:nvSpPr>
            <p:cNvPr id="18" name="Callout: Up Arrow 17">
              <a:extLst>
                <a:ext uri="{FF2B5EF4-FFF2-40B4-BE49-F238E27FC236}">
                  <a16:creationId xmlns:a16="http://schemas.microsoft.com/office/drawing/2014/main" id="{E7529413-DDD1-4DC1-B8ED-E3450F631ED9}"/>
                </a:ext>
                <a:ext uri="{C183D7F6-B498-43B3-948B-1728B52AA6E4}">
                  <adec:decorative xmlns="" xmlns:adec="http://schemas.microsoft.com/office/drawing/2017/decorative" val="1"/>
                </a:ext>
              </a:extLst>
            </p:cNvPr>
            <p:cNvSpPr/>
            <p:nvPr/>
          </p:nvSpPr>
          <p:spPr>
            <a:xfrm rot="10800000">
              <a:off x="0" y="1554"/>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allout: Up Arrow 16">
              <a:extLst>
                <a:ext uri="{FF2B5EF4-FFF2-40B4-BE49-F238E27FC236}">
                  <a16:creationId xmlns:a16="http://schemas.microsoft.com/office/drawing/2014/main" id="{5B0AFAEF-42AD-47C8-9B67-16166ACDF8E5}"/>
                </a:ext>
              </a:extLst>
            </p:cNvPr>
            <p:cNvSpPr txBox="1"/>
            <p:nvPr/>
          </p:nvSpPr>
          <p:spPr>
            <a:xfrm>
              <a:off x="0" y="1554"/>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dirty="0" smtClean="0">
                  <a:solidFill>
                    <a:schemeClr val="bg1"/>
                  </a:solidFill>
                </a:rPr>
                <a:t>Online shopping system</a:t>
              </a:r>
              <a:endParaRPr lang="en-US" sz="1500" kern="1200" dirty="0">
                <a:solidFill>
                  <a:schemeClr val="bg1"/>
                </a:solidFill>
              </a:endParaRPr>
            </a:p>
          </p:txBody>
        </p:sp>
      </p:grpSp>
      <p:grpSp>
        <p:nvGrpSpPr>
          <p:cNvPr id="16" name="Group 15">
            <a:extLst>
              <a:ext uri="{FF2B5EF4-FFF2-40B4-BE49-F238E27FC236}">
                <a16:creationId xmlns:a16="http://schemas.microsoft.com/office/drawing/2014/main" id="{CBE9B9A0-2E55-404A-BA78-59DB18604AD2}"/>
              </a:ext>
              <a:ext uri="{C183D7F6-B498-43B3-948B-1728B52AA6E4}">
                <adec:decorative xmlns="" xmlns:adec="http://schemas.microsoft.com/office/drawing/2017/decorative" val="1"/>
              </a:ext>
            </a:extLst>
          </p:cNvPr>
          <p:cNvGrpSpPr/>
          <p:nvPr/>
        </p:nvGrpSpPr>
        <p:grpSpPr>
          <a:xfrm>
            <a:off x="3121134" y="2754813"/>
            <a:ext cx="2983230" cy="668860"/>
            <a:chOff x="-31652" y="-862839"/>
            <a:chExt cx="8261252" cy="1290958"/>
          </a:xfrm>
          <a:solidFill>
            <a:schemeClr val="accent2"/>
          </a:solidFill>
        </p:grpSpPr>
        <p:sp>
          <p:nvSpPr>
            <p:cNvPr id="20" name="Callout: Up Arrow 19">
              <a:extLst>
                <a:ext uri="{FF2B5EF4-FFF2-40B4-BE49-F238E27FC236}">
                  <a16:creationId xmlns:a16="http://schemas.microsoft.com/office/drawing/2014/main" id="{2DE9FEE3-FE02-475E-8B6D-A2F80E168D6C}"/>
                </a:ext>
                <a:ext uri="{C183D7F6-B498-43B3-948B-1728B52AA6E4}">
                  <adec:decorative xmlns="" xmlns:adec="http://schemas.microsoft.com/office/drawing/2017/decorative" val="1"/>
                </a:ext>
              </a:extLst>
            </p:cNvPr>
            <p:cNvSpPr/>
            <p:nvPr/>
          </p:nvSpPr>
          <p:spPr>
            <a:xfrm rot="10800000">
              <a:off x="-31652" y="-734822"/>
              <a:ext cx="8229600" cy="1162941"/>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allout: Up Arrow 14">
              <a:extLst>
                <a:ext uri="{FF2B5EF4-FFF2-40B4-BE49-F238E27FC236}">
                  <a16:creationId xmlns:a16="http://schemas.microsoft.com/office/drawing/2014/main" id="{E8BE8ECF-AA6E-4DD3-ADD0-612F0B1E235D}"/>
                </a:ext>
              </a:extLst>
            </p:cNvPr>
            <p:cNvSpPr txBox="1"/>
            <p:nvPr/>
          </p:nvSpPr>
          <p:spPr>
            <a:xfrm>
              <a:off x="0" y="-862839"/>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dirty="0" smtClean="0">
                  <a:solidFill>
                    <a:schemeClr val="bg1"/>
                  </a:solidFill>
                </a:rPr>
                <a:t>Separate systems for administrator and customers</a:t>
              </a:r>
              <a:endParaRPr lang="en-US" sz="1500" kern="1200" dirty="0">
                <a:solidFill>
                  <a:schemeClr val="bg1"/>
                </a:solidFill>
              </a:endParaRPr>
            </a:p>
          </p:txBody>
        </p:sp>
      </p:grpSp>
      <p:grpSp>
        <p:nvGrpSpPr>
          <p:cNvPr id="15" name="Group 14">
            <a:extLst>
              <a:ext uri="{FF2B5EF4-FFF2-40B4-BE49-F238E27FC236}">
                <a16:creationId xmlns:a16="http://schemas.microsoft.com/office/drawing/2014/main" id="{E62F7363-23DF-4B13-B949-1B67E5B9A4DB}"/>
              </a:ext>
              <a:ext uri="{C183D7F6-B498-43B3-948B-1728B52AA6E4}">
                <adec:decorative xmlns="" xmlns:adec="http://schemas.microsoft.com/office/drawing/2017/decorative" val="1"/>
              </a:ext>
            </a:extLst>
          </p:cNvPr>
          <p:cNvGrpSpPr/>
          <p:nvPr/>
        </p:nvGrpSpPr>
        <p:grpSpPr>
          <a:xfrm>
            <a:off x="2319531" y="3423673"/>
            <a:ext cx="4618048" cy="1488768"/>
            <a:chOff x="-36123" y="2491779"/>
            <a:chExt cx="8265723" cy="1270557"/>
          </a:xfrm>
          <a:solidFill>
            <a:schemeClr val="accent4">
              <a:lumMod val="50000"/>
            </a:schemeClr>
          </a:solidFill>
        </p:grpSpPr>
        <p:sp>
          <p:nvSpPr>
            <p:cNvPr id="22" name="Callout: Up Arrow 21">
              <a:extLst>
                <a:ext uri="{FF2B5EF4-FFF2-40B4-BE49-F238E27FC236}">
                  <a16:creationId xmlns:a16="http://schemas.microsoft.com/office/drawing/2014/main" id="{2115AB7A-4DE5-418F-94E6-BB81DDC828B3}"/>
                </a:ext>
                <a:ext uri="{C183D7F6-B498-43B3-948B-1728B52AA6E4}">
                  <adec:decorative xmlns="" xmlns:adec="http://schemas.microsoft.com/office/drawing/2017/decorative" val="1"/>
                </a:ext>
              </a:extLst>
            </p:cNvPr>
            <p:cNvSpPr/>
            <p:nvPr/>
          </p:nvSpPr>
          <p:spPr>
            <a:xfrm rot="10800000">
              <a:off x="0"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allout: Up Arrow 12">
              <a:extLst>
                <a:ext uri="{FF2B5EF4-FFF2-40B4-BE49-F238E27FC236}">
                  <a16:creationId xmlns:a16="http://schemas.microsoft.com/office/drawing/2014/main" id="{1DA29D9A-DD96-43EF-B182-868A71CA63FC}"/>
                </a:ext>
              </a:extLst>
            </p:cNvPr>
            <p:cNvSpPr txBox="1"/>
            <p:nvPr/>
          </p:nvSpPr>
          <p:spPr>
            <a:xfrm>
              <a:off x="-36123" y="2491779"/>
              <a:ext cx="8229600"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dirty="0" smtClean="0"/>
                <a:t>Administrator can add, delete products and users whereas customers can add and delete the products in their cart and checkout to payment.</a:t>
              </a:r>
              <a:endParaRPr lang="en-US" sz="1500" kern="1200" dirty="0"/>
            </a:p>
          </p:txBody>
        </p:sp>
      </p:grpSp>
      <p:grpSp>
        <p:nvGrpSpPr>
          <p:cNvPr id="11" name="Group 10">
            <a:extLst>
              <a:ext uri="{FF2B5EF4-FFF2-40B4-BE49-F238E27FC236}">
                <a16:creationId xmlns:a16="http://schemas.microsoft.com/office/drawing/2014/main" id="{D8BE7A4D-0952-4CCE-B4D5-5EA8630027CD}"/>
              </a:ext>
              <a:ext uri="{C183D7F6-B498-43B3-948B-1728B52AA6E4}">
                <adec:decorative xmlns="" xmlns:adec="http://schemas.microsoft.com/office/drawing/2017/decorative" val="1"/>
              </a:ext>
            </a:extLst>
          </p:cNvPr>
          <p:cNvGrpSpPr/>
          <p:nvPr/>
        </p:nvGrpSpPr>
        <p:grpSpPr>
          <a:xfrm>
            <a:off x="2241024" y="4943133"/>
            <a:ext cx="4754880" cy="425066"/>
            <a:chOff x="19781" y="4195267"/>
            <a:chExt cx="8229600" cy="820415"/>
          </a:xfrm>
          <a:solidFill>
            <a:schemeClr val="accent1"/>
          </a:solidFill>
        </p:grpSpPr>
        <p:sp>
          <p:nvSpPr>
            <p:cNvPr id="30" name="Rectangle 29">
              <a:extLst>
                <a:ext uri="{FF2B5EF4-FFF2-40B4-BE49-F238E27FC236}">
                  <a16:creationId xmlns:a16="http://schemas.microsoft.com/office/drawing/2014/main" id="{27D052D3-5943-4CCA-A968-24C63DF3001D}"/>
                </a:ext>
                <a:ext uri="{C183D7F6-B498-43B3-948B-1728B52AA6E4}">
                  <adec:decorative xmlns="" xmlns:adec="http://schemas.microsoft.com/office/drawing/2017/decorative" val="1"/>
                </a:ext>
              </a:extLst>
            </p:cNvPr>
            <p:cNvSpPr/>
            <p:nvPr/>
          </p:nvSpPr>
          <p:spPr>
            <a:xfrm>
              <a:off x="19781" y="4195267"/>
              <a:ext cx="8229600" cy="82041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581D9412-6870-452F-A54C-AFA568D05E5F}"/>
                </a:ext>
              </a:extLst>
            </p:cNvPr>
            <p:cNvSpPr txBox="1"/>
            <p:nvPr/>
          </p:nvSpPr>
          <p:spPr>
            <a:xfrm>
              <a:off x="178044" y="4381750"/>
              <a:ext cx="7913077"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smtClean="0"/>
                <a:t>Well designed, processed and integrated</a:t>
              </a:r>
              <a:endParaRPr lang="en-US" sz="1500" kern="1200" dirty="0"/>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 y="764704"/>
            <a:ext cx="9144000" cy="4401812"/>
          </a:xfrm>
          <a:prstGeom prst="rect">
            <a:avLst/>
          </a:prstGeom>
        </p:spPr>
      </p:pic>
      <p:sp>
        <p:nvSpPr>
          <p:cNvPr id="5" name="Rectangular Callout 4"/>
          <p:cNvSpPr/>
          <p:nvPr/>
        </p:nvSpPr>
        <p:spPr>
          <a:xfrm>
            <a:off x="6588224" y="5013176"/>
            <a:ext cx="2448272" cy="1440160"/>
          </a:xfrm>
          <a:prstGeom prst="wedgeRectCallout">
            <a:avLst>
              <a:gd name="adj1" fmla="val 8908"/>
              <a:gd name="adj2" fmla="val -8506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You can close the order details to ease the view over your orders.</a:t>
            </a:r>
            <a:endParaRPr lang="en-IN" dirty="0">
              <a:solidFill>
                <a:schemeClr val="bg1"/>
              </a:solidFill>
            </a:endParaRPr>
          </a:p>
        </p:txBody>
      </p:sp>
      <p:sp>
        <p:nvSpPr>
          <p:cNvPr id="7" name="Rounded Rectangular Callout 6"/>
          <p:cNvSpPr/>
          <p:nvPr/>
        </p:nvSpPr>
        <p:spPr>
          <a:xfrm>
            <a:off x="323528" y="5445224"/>
            <a:ext cx="1944216" cy="1224136"/>
          </a:xfrm>
          <a:prstGeom prst="wedgeRoundRectCallout">
            <a:avLst>
              <a:gd name="adj1" fmla="val -12559"/>
              <a:gd name="adj2" fmla="val -118711"/>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Red color for indicating order failed and green for order placed successfully.</a:t>
            </a:r>
            <a:endParaRPr lang="en-IN" sz="1400" dirty="0">
              <a:solidFill>
                <a:schemeClr val="bg1"/>
              </a:solidFill>
            </a:endParaRPr>
          </a:p>
        </p:txBody>
      </p:sp>
      <p:sp>
        <p:nvSpPr>
          <p:cNvPr id="8" name="Rounded Rectangular Callout 7"/>
          <p:cNvSpPr/>
          <p:nvPr/>
        </p:nvSpPr>
        <p:spPr>
          <a:xfrm>
            <a:off x="305355" y="980728"/>
            <a:ext cx="2531344" cy="864096"/>
          </a:xfrm>
          <a:prstGeom prst="wedgeRoundRectCallout">
            <a:avLst>
              <a:gd name="adj1" fmla="val -14719"/>
              <a:gd name="adj2" fmla="val 96794"/>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Your order details are displayed here including order ID, date placed and total amount.</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3738983"/>
          </a:xfrm>
          <a:prstGeom prst="rect">
            <a:avLst/>
          </a:prstGeom>
        </p:spPr>
      </p:pic>
      <p:sp>
        <p:nvSpPr>
          <p:cNvPr id="5" name="Rounded Rectangular Callout 4"/>
          <p:cNvSpPr/>
          <p:nvPr/>
        </p:nvSpPr>
        <p:spPr>
          <a:xfrm>
            <a:off x="1475656" y="4293096"/>
            <a:ext cx="2304256" cy="1368152"/>
          </a:xfrm>
          <a:prstGeom prst="wedgeRoundRectCallout">
            <a:avLst>
              <a:gd name="adj1" fmla="val 56696"/>
              <a:gd name="adj2" fmla="val -81071"/>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customer can join and subscribe us for exclusive offers and benefits.</a:t>
            </a:r>
            <a:endParaRPr lang="en-IN" dirty="0">
              <a:solidFill>
                <a:schemeClr val="bg1"/>
              </a:solidFill>
            </a:endParaRPr>
          </a:p>
        </p:txBody>
      </p:sp>
      <p:sp>
        <p:nvSpPr>
          <p:cNvPr id="7" name="Rectangular Callout 6"/>
          <p:cNvSpPr/>
          <p:nvPr/>
        </p:nvSpPr>
        <p:spPr>
          <a:xfrm>
            <a:off x="7020272" y="4509120"/>
            <a:ext cx="1944216" cy="1440160"/>
          </a:xfrm>
          <a:prstGeom prst="wedgeRectCallout">
            <a:avLst>
              <a:gd name="adj1" fmla="val -87461"/>
              <a:gd name="adj2" fmla="val -603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These are the availability of our website on android and IOS through Play Store and App Store respectively.</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32</a:t>
            </a:fld>
            <a:endParaRPr lang="en-US" dirty="0"/>
          </a:p>
        </p:txBody>
      </p:sp>
      <p:graphicFrame>
        <p:nvGraphicFramePr>
          <p:cNvPr id="6" name="Diagram 5"/>
          <p:cNvGraphicFramePr/>
          <p:nvPr>
            <p:extLst>
              <p:ext uri="{D42A27DB-BD31-4B8C-83A1-F6EECF244321}">
                <p14:modId xmlns:p14="http://schemas.microsoft.com/office/powerpoint/2010/main" val="61437814"/>
              </p:ext>
            </p:extLst>
          </p:nvPr>
        </p:nvGraphicFramePr>
        <p:xfrm>
          <a:off x="827584" y="1124744"/>
          <a:ext cx="784887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300192" y="1199704"/>
            <a:ext cx="2664296" cy="1477328"/>
          </a:xfrm>
          <a:prstGeom prst="rect">
            <a:avLst/>
          </a:prstGeom>
          <a:noFill/>
        </p:spPr>
        <p:txBody>
          <a:bodyPr wrap="square" rtlCol="0">
            <a:spAutoFit/>
          </a:bodyPr>
          <a:lstStyle/>
          <a:p>
            <a:r>
              <a:rPr lang="en-IN" dirty="0" smtClean="0">
                <a:solidFill>
                  <a:schemeClr val="bg1"/>
                </a:solidFill>
              </a:rPr>
              <a:t>We have introduced a number of navigation bars and columns for easy access of the products.</a:t>
            </a:r>
            <a:endParaRPr lang="en-IN" dirty="0">
              <a:solidFill>
                <a:schemeClr val="bg1"/>
              </a:solidFill>
            </a:endParaRPr>
          </a:p>
        </p:txBody>
      </p:sp>
      <p:sp>
        <p:nvSpPr>
          <p:cNvPr id="8" name="TextBox 7"/>
          <p:cNvSpPr txBox="1"/>
          <p:nvPr/>
        </p:nvSpPr>
        <p:spPr>
          <a:xfrm>
            <a:off x="6228184" y="4869160"/>
            <a:ext cx="2304256" cy="1477328"/>
          </a:xfrm>
          <a:prstGeom prst="rect">
            <a:avLst/>
          </a:prstGeom>
          <a:noFill/>
        </p:spPr>
        <p:txBody>
          <a:bodyPr wrap="square" rtlCol="0">
            <a:spAutoFit/>
          </a:bodyPr>
          <a:lstStyle/>
          <a:p>
            <a:r>
              <a:rPr lang="en-IN" dirty="0" smtClean="0">
                <a:solidFill>
                  <a:schemeClr val="bg1"/>
                </a:solidFill>
              </a:rPr>
              <a:t>We have introduced many drop-down lists for better segregation of the categories.</a:t>
            </a:r>
            <a:endParaRPr lang="en-IN" dirty="0">
              <a:solidFill>
                <a:schemeClr val="bg1"/>
              </a:solidFill>
            </a:endParaRPr>
          </a:p>
        </p:txBody>
      </p:sp>
      <p:sp>
        <p:nvSpPr>
          <p:cNvPr id="9" name="TextBox 8"/>
          <p:cNvSpPr txBox="1"/>
          <p:nvPr/>
        </p:nvSpPr>
        <p:spPr>
          <a:xfrm>
            <a:off x="1193776" y="5007658"/>
            <a:ext cx="2160240" cy="1200329"/>
          </a:xfrm>
          <a:prstGeom prst="rect">
            <a:avLst/>
          </a:prstGeom>
          <a:noFill/>
        </p:spPr>
        <p:txBody>
          <a:bodyPr wrap="square" rtlCol="0">
            <a:spAutoFit/>
          </a:bodyPr>
          <a:lstStyle/>
          <a:p>
            <a:r>
              <a:rPr lang="en-IN" dirty="0" smtClean="0">
                <a:solidFill>
                  <a:schemeClr val="bg1"/>
                </a:solidFill>
              </a:rPr>
              <a:t>We have included high resolution pictures, videos and logos. </a:t>
            </a:r>
            <a:endParaRPr lang="en-IN" dirty="0">
              <a:solidFill>
                <a:schemeClr val="bg1"/>
              </a:solidFill>
            </a:endParaRPr>
          </a:p>
        </p:txBody>
      </p:sp>
      <p:sp>
        <p:nvSpPr>
          <p:cNvPr id="10" name="TextBox 9"/>
          <p:cNvSpPr txBox="1"/>
          <p:nvPr/>
        </p:nvSpPr>
        <p:spPr>
          <a:xfrm>
            <a:off x="539552" y="1199704"/>
            <a:ext cx="3096344" cy="1477328"/>
          </a:xfrm>
          <a:prstGeom prst="rect">
            <a:avLst/>
          </a:prstGeom>
          <a:noFill/>
        </p:spPr>
        <p:txBody>
          <a:bodyPr wrap="square" rtlCol="0">
            <a:spAutoFit/>
          </a:bodyPr>
          <a:lstStyle/>
          <a:p>
            <a:r>
              <a:rPr lang="en-IN" dirty="0" smtClean="0">
                <a:solidFill>
                  <a:schemeClr val="bg1"/>
                </a:solidFill>
              </a:rPr>
              <a:t>We have done everything for easy access of the application. The GUI is very attractive and have a luxurious look.</a:t>
            </a:r>
            <a:endParaRPr lang="en-IN" dirty="0">
              <a:solidFill>
                <a:schemeClr val="bg1"/>
              </a:solidFill>
            </a:endParaRPr>
          </a:p>
        </p:txBody>
      </p:sp>
    </p:spTree>
    <p:extLst>
      <p:ext uri="{BB962C8B-B14F-4D97-AF65-F5344CB8AC3E}">
        <p14:creationId xmlns:p14="http://schemas.microsoft.com/office/powerpoint/2010/main" val="18468718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33</a:t>
            </a:fld>
            <a:endParaRPr lang="en-US" dirty="0"/>
          </a:p>
        </p:txBody>
      </p:sp>
      <p:sp>
        <p:nvSpPr>
          <p:cNvPr id="4" name="Rounded Rectangular Callout 3"/>
          <p:cNvSpPr/>
          <p:nvPr/>
        </p:nvSpPr>
        <p:spPr>
          <a:xfrm>
            <a:off x="3995936" y="1131888"/>
            <a:ext cx="3528392" cy="1440160"/>
          </a:xfrm>
          <a:prstGeom prst="wedgeRoundRectCallout">
            <a:avLst>
              <a:gd name="adj1" fmla="val -56367"/>
              <a:gd name="adj2" fmla="val 95716"/>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The admin can view his/her own profile, orders, cart, sell their products with some extra functionality than the normal customer</a:t>
            </a:r>
            <a:endParaRPr lang="en-IN" dirty="0">
              <a:solidFill>
                <a:sysClr val="windowText" lastClr="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33" y="1700808"/>
            <a:ext cx="3168352" cy="3960440"/>
          </a:xfrm>
          <a:prstGeom prst="rect">
            <a:avLst/>
          </a:prstGeom>
        </p:spPr>
      </p:pic>
      <p:sp>
        <p:nvSpPr>
          <p:cNvPr id="3" name="Rounded Rectangular Callout 2"/>
          <p:cNvSpPr/>
          <p:nvPr/>
        </p:nvSpPr>
        <p:spPr>
          <a:xfrm>
            <a:off x="4716016" y="4869160"/>
            <a:ext cx="3384376" cy="1224136"/>
          </a:xfrm>
          <a:prstGeom prst="wedgeRoundRectCallout">
            <a:avLst>
              <a:gd name="adj1" fmla="val -78122"/>
              <a:gd name="adj2" fmla="val -19252"/>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ysClr val="windowText" lastClr="000000"/>
                </a:solidFill>
              </a:rPr>
              <a:t>The admin can access the extra functionalities through the Admin Dashboard.</a:t>
            </a:r>
            <a:endParaRPr lang="en-IN" dirty="0">
              <a:solidFill>
                <a:sysClr val="windowText" lastClr="000000"/>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66724" y="404664"/>
            <a:ext cx="5617443" cy="675926"/>
          </a:xfrm>
        </p:spPr>
        <p:txBody>
          <a:bodyPr/>
          <a:lstStyle/>
          <a:p>
            <a:r>
              <a:rPr lang="en-US" sz="3600" dirty="0" smtClean="0"/>
              <a:t>ADMIN DASHBOARD</a:t>
            </a:r>
            <a:endParaRPr lang="en-US" sz="3600" dirty="0"/>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44000" cy="4968552"/>
          </a:xfrm>
          <a:prstGeom prst="rect">
            <a:avLst/>
          </a:prstGeom>
        </p:spPr>
      </p:pic>
      <p:sp>
        <p:nvSpPr>
          <p:cNvPr id="4" name="Rounded Rectangular Callout 3"/>
          <p:cNvSpPr/>
          <p:nvPr/>
        </p:nvSpPr>
        <p:spPr>
          <a:xfrm>
            <a:off x="6444208" y="2348880"/>
            <a:ext cx="2160240" cy="936104"/>
          </a:xfrm>
          <a:prstGeom prst="wedgeRoundRectCallout">
            <a:avLst>
              <a:gd name="adj1" fmla="val -71030"/>
              <a:gd name="adj2" fmla="val 67726"/>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This will allow the admin to add or remove the users and their details.</a:t>
            </a:r>
            <a:endParaRPr lang="en-IN" sz="1400" dirty="0">
              <a:solidFill>
                <a:schemeClr val="bg1"/>
              </a:solidFill>
            </a:endParaRPr>
          </a:p>
        </p:txBody>
      </p:sp>
      <p:sp>
        <p:nvSpPr>
          <p:cNvPr id="5" name="Rounded Rectangular Callout 4"/>
          <p:cNvSpPr/>
          <p:nvPr/>
        </p:nvSpPr>
        <p:spPr>
          <a:xfrm>
            <a:off x="6300192" y="3969060"/>
            <a:ext cx="2520280" cy="1116124"/>
          </a:xfrm>
          <a:prstGeom prst="wedgeRoundRectCallout">
            <a:avLst>
              <a:gd name="adj1" fmla="val -63162"/>
              <a:gd name="adj2" fmla="val -25185"/>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This will allow the admin to see the feedbacks of the customers which they filled at Contact Us page.</a:t>
            </a:r>
            <a:endParaRPr lang="en-IN" sz="1400" dirty="0">
              <a:solidFill>
                <a:schemeClr val="bg1"/>
              </a:solidFill>
            </a:endParaRPr>
          </a:p>
        </p:txBody>
      </p:sp>
      <p:sp>
        <p:nvSpPr>
          <p:cNvPr id="7" name="Rounded Rectangular Callout 6"/>
          <p:cNvSpPr/>
          <p:nvPr/>
        </p:nvSpPr>
        <p:spPr>
          <a:xfrm>
            <a:off x="827584" y="3429000"/>
            <a:ext cx="1872208" cy="1224136"/>
          </a:xfrm>
          <a:prstGeom prst="wedgeRoundRectCallout">
            <a:avLst>
              <a:gd name="adj1" fmla="val 70065"/>
              <a:gd name="adj2" fmla="val -11506"/>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This will allow the admin to sell and manage products.</a:t>
            </a:r>
            <a:endParaRPr lang="en-IN" sz="1600" dirty="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35</a:t>
            </a:fld>
            <a:endParaRPr lang="en-US" dirty="0"/>
          </a:p>
        </p:txBody>
      </p:sp>
      <p:sp>
        <p:nvSpPr>
          <p:cNvPr id="5" name="Rounded Rectangular Callout 4"/>
          <p:cNvSpPr/>
          <p:nvPr/>
        </p:nvSpPr>
        <p:spPr>
          <a:xfrm>
            <a:off x="467544" y="4631188"/>
            <a:ext cx="2304256" cy="1296144"/>
          </a:xfrm>
          <a:prstGeom prst="wedgeRoundRectCallout">
            <a:avLst>
              <a:gd name="adj1" fmla="val 40736"/>
              <a:gd name="adj2" fmla="val -86746"/>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admin can manage the users and their details in their system.</a:t>
            </a:r>
            <a:endParaRPr lang="en-IN"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3017650"/>
          </a:xfrm>
          <a:prstGeom prst="rect">
            <a:avLst/>
          </a:prstGeom>
        </p:spPr>
      </p:pic>
      <p:sp>
        <p:nvSpPr>
          <p:cNvPr id="7" name="Rounded Rectangular Callout 6"/>
          <p:cNvSpPr/>
          <p:nvPr/>
        </p:nvSpPr>
        <p:spPr>
          <a:xfrm>
            <a:off x="6876256" y="1700808"/>
            <a:ext cx="2088232" cy="792088"/>
          </a:xfrm>
          <a:prstGeom prst="wedgeRoundRectCallout">
            <a:avLst>
              <a:gd name="adj1" fmla="val 14103"/>
              <a:gd name="adj2" fmla="val -65769"/>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The admin can create a new user with different types.</a:t>
            </a:r>
            <a:endParaRPr lang="en-IN" sz="1400" dirty="0">
              <a:solidFill>
                <a:schemeClr val="bg1"/>
              </a:solidFill>
            </a:endParaRPr>
          </a:p>
        </p:txBody>
      </p:sp>
      <p:sp>
        <p:nvSpPr>
          <p:cNvPr id="3" name="Rounded Rectangular Callout 2"/>
          <p:cNvSpPr/>
          <p:nvPr/>
        </p:nvSpPr>
        <p:spPr>
          <a:xfrm>
            <a:off x="755576" y="332656"/>
            <a:ext cx="2304256" cy="1008112"/>
          </a:xfrm>
          <a:prstGeom prst="wedgeRoundRectCallou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Users can be searched</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36925"/>
            <a:ext cx="5400600" cy="6587539"/>
          </a:xfrm>
          <a:prstGeom prst="rect">
            <a:avLst/>
          </a:prstGeom>
        </p:spPr>
      </p:pic>
      <p:sp>
        <p:nvSpPr>
          <p:cNvPr id="5" name="Rectangular Callout 4"/>
          <p:cNvSpPr/>
          <p:nvPr/>
        </p:nvSpPr>
        <p:spPr>
          <a:xfrm>
            <a:off x="5724128" y="1514470"/>
            <a:ext cx="2880320" cy="2016224"/>
          </a:xfrm>
          <a:prstGeom prst="wedgeRectCallout">
            <a:avLst>
              <a:gd name="adj1" fmla="val -64043"/>
              <a:gd name="adj2" fmla="val 3814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is the same registration page for the customers but the admin can create types of account like for a user, merchant, or another admin.</a:t>
            </a:r>
            <a:endParaRPr lang="en-IN" dirty="0">
              <a:solidFill>
                <a:schemeClr val="bg1"/>
              </a:solidFill>
            </a:endParaRPr>
          </a:p>
        </p:txBody>
      </p:sp>
      <p:sp>
        <p:nvSpPr>
          <p:cNvPr id="7" name="Rectangle 6"/>
          <p:cNvSpPr/>
          <p:nvPr/>
        </p:nvSpPr>
        <p:spPr>
          <a:xfrm>
            <a:off x="260069" y="5750107"/>
            <a:ext cx="115212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3865"/>
            <a:ext cx="5724128" cy="6374135"/>
          </a:xfrm>
          <a:prstGeom prst="rect">
            <a:avLst/>
          </a:prstGeom>
        </p:spPr>
      </p:pic>
      <p:sp>
        <p:nvSpPr>
          <p:cNvPr id="5" name="Rounded Rectangular Callout 4"/>
          <p:cNvSpPr/>
          <p:nvPr/>
        </p:nvSpPr>
        <p:spPr>
          <a:xfrm>
            <a:off x="5868144" y="1196752"/>
            <a:ext cx="2880320" cy="2016224"/>
          </a:xfrm>
          <a:prstGeom prst="wedgeRoundRectCallout">
            <a:avLst>
              <a:gd name="adj1" fmla="val -74038"/>
              <a:gd name="adj2" fmla="val -3009"/>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admin can edit the details of the users. He/she can also change the type of the customer.</a:t>
            </a:r>
            <a:endParaRPr lang="en-IN" dirty="0">
              <a:solidFill>
                <a:schemeClr val="bg1"/>
              </a:solidFill>
            </a:endParaRPr>
          </a:p>
        </p:txBody>
      </p:sp>
      <p:sp>
        <p:nvSpPr>
          <p:cNvPr id="7" name="Rectangle 6"/>
          <p:cNvSpPr/>
          <p:nvPr/>
        </p:nvSpPr>
        <p:spPr>
          <a:xfrm>
            <a:off x="2699792" y="4077072"/>
            <a:ext cx="93610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38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4" y="1340768"/>
            <a:ext cx="9144000" cy="4338057"/>
          </a:xfrm>
          <a:prstGeom prst="rect">
            <a:avLst/>
          </a:prstGeom>
        </p:spPr>
      </p:pic>
      <p:sp>
        <p:nvSpPr>
          <p:cNvPr id="5" name="Rounded Rectangular Callout 4"/>
          <p:cNvSpPr/>
          <p:nvPr/>
        </p:nvSpPr>
        <p:spPr>
          <a:xfrm>
            <a:off x="7199784" y="3717032"/>
            <a:ext cx="1944216" cy="1008112"/>
          </a:xfrm>
          <a:prstGeom prst="wedgeRoundRectCallout">
            <a:avLst>
              <a:gd name="adj1" fmla="val -19527"/>
              <a:gd name="adj2" fmla="val -72716"/>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admin can edit the profile of the user.</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39</a:t>
            </a:fld>
            <a:endParaRPr lang="en-US" dirty="0"/>
          </a:p>
        </p:txBody>
      </p:sp>
      <p:sp>
        <p:nvSpPr>
          <p:cNvPr id="2" name="TextBox 1"/>
          <p:cNvSpPr txBox="1"/>
          <p:nvPr/>
        </p:nvSpPr>
        <p:spPr>
          <a:xfrm>
            <a:off x="369723" y="1412776"/>
            <a:ext cx="8496944" cy="3416320"/>
          </a:xfrm>
          <a:prstGeom prst="rect">
            <a:avLst/>
          </a:prstGeom>
          <a:noFill/>
        </p:spPr>
        <p:txBody>
          <a:bodyPr wrap="square" rtlCol="0">
            <a:spAutoFit/>
          </a:bodyPr>
          <a:lstStyle/>
          <a:p>
            <a:pPr marL="285750" indent="-285750">
              <a:buFont typeface="Wingdings" panose="05000000000000000000" pitchFamily="2" charset="2"/>
              <a:buChar char="§"/>
            </a:pPr>
            <a:r>
              <a:rPr lang="en-IN" sz="2400" dirty="0" smtClean="0">
                <a:solidFill>
                  <a:schemeClr val="accent1"/>
                </a:solidFill>
              </a:rPr>
              <a:t>Users:</a:t>
            </a:r>
            <a:r>
              <a:rPr lang="en-IN" sz="2400" dirty="0" smtClean="0">
                <a:solidFill>
                  <a:schemeClr val="bg1"/>
                </a:solidFill>
              </a:rPr>
              <a:t> This function allows the administrator to delete and manage the users accessing this system. </a:t>
            </a:r>
          </a:p>
          <a:p>
            <a:endParaRPr lang="en-IN" sz="2400" dirty="0">
              <a:solidFill>
                <a:schemeClr val="bg1"/>
              </a:solidFill>
            </a:endParaRPr>
          </a:p>
          <a:p>
            <a:pPr marL="285750" indent="-285750">
              <a:buFont typeface="Wingdings" panose="05000000000000000000" pitchFamily="2" charset="2"/>
              <a:buChar char="§"/>
            </a:pPr>
            <a:r>
              <a:rPr lang="en-IN" sz="2400" dirty="0" smtClean="0">
                <a:solidFill>
                  <a:schemeClr val="accent1"/>
                </a:solidFill>
              </a:rPr>
              <a:t>Orders: </a:t>
            </a:r>
            <a:r>
              <a:rPr lang="en-IN" sz="2400" dirty="0">
                <a:solidFill>
                  <a:schemeClr val="bg1"/>
                </a:solidFill>
              </a:rPr>
              <a:t>This function allows the administrator to delete and manage the </a:t>
            </a:r>
            <a:r>
              <a:rPr lang="en-IN" sz="2400" dirty="0" smtClean="0">
                <a:solidFill>
                  <a:schemeClr val="bg1"/>
                </a:solidFill>
              </a:rPr>
              <a:t>orders in this </a:t>
            </a:r>
            <a:r>
              <a:rPr lang="en-IN" sz="2400" dirty="0">
                <a:solidFill>
                  <a:schemeClr val="bg1"/>
                </a:solidFill>
              </a:rPr>
              <a:t>system. </a:t>
            </a:r>
            <a:endParaRPr lang="en-IN" sz="2400" dirty="0" smtClean="0">
              <a:solidFill>
                <a:schemeClr val="bg1"/>
              </a:solidFill>
            </a:endParaRPr>
          </a:p>
          <a:p>
            <a:pPr marL="285750" indent="-285750">
              <a:buFont typeface="Wingdings" panose="05000000000000000000" pitchFamily="2" charset="2"/>
              <a:buChar char="§"/>
            </a:pPr>
            <a:endParaRPr lang="en-IN" sz="2400" dirty="0">
              <a:solidFill>
                <a:schemeClr val="bg1"/>
              </a:solidFill>
            </a:endParaRPr>
          </a:p>
          <a:p>
            <a:pPr marL="285750" indent="-285750">
              <a:buFont typeface="Wingdings" panose="05000000000000000000" pitchFamily="2" charset="2"/>
              <a:buChar char="§"/>
            </a:pPr>
            <a:r>
              <a:rPr lang="en-IN" sz="2400" dirty="0" smtClean="0">
                <a:solidFill>
                  <a:schemeClr val="accent1"/>
                </a:solidFill>
              </a:rPr>
              <a:t>Our </a:t>
            </a:r>
            <a:r>
              <a:rPr lang="en-IN" sz="2400" dirty="0">
                <a:solidFill>
                  <a:schemeClr val="accent1"/>
                </a:solidFill>
              </a:rPr>
              <a:t>W</a:t>
            </a:r>
            <a:r>
              <a:rPr lang="en-IN" sz="2400" dirty="0" smtClean="0">
                <a:solidFill>
                  <a:schemeClr val="accent1"/>
                </a:solidFill>
              </a:rPr>
              <a:t>ebsite Feedback:  </a:t>
            </a:r>
            <a:r>
              <a:rPr lang="en-IN" sz="2400" dirty="0" smtClean="0">
                <a:solidFill>
                  <a:schemeClr val="bg1"/>
                </a:solidFill>
              </a:rPr>
              <a:t>This function allow the administrator to view the feedbacks given by their customer on Contact Us page.</a:t>
            </a:r>
          </a:p>
        </p:txBody>
      </p:sp>
      <p:sp>
        <p:nvSpPr>
          <p:cNvPr id="4" name="Rectangle 1"/>
          <p:cNvSpPr>
            <a:spLocks noGrp="1"/>
          </p:cNvSpPr>
          <p:nvPr>
            <p:ph type="title"/>
          </p:nvPr>
        </p:nvSpPr>
        <p:spPr>
          <a:xfrm>
            <a:off x="466724" y="381198"/>
            <a:ext cx="5617443" cy="675926"/>
          </a:xfrm>
        </p:spPr>
        <p:txBody>
          <a:bodyPr/>
          <a:lstStyle/>
          <a:p>
            <a:r>
              <a:rPr lang="en-US" sz="3600" dirty="0" smtClean="0"/>
              <a:t>Operations Of Admin</a:t>
            </a:r>
            <a:endParaRPr lang="en-US" sz="3600" dirty="0"/>
          </a:p>
        </p:txBody>
      </p:sp>
    </p:spTree>
    <p:extLst>
      <p:ext uri="{BB962C8B-B14F-4D97-AF65-F5344CB8AC3E}">
        <p14:creationId xmlns:p14="http://schemas.microsoft.com/office/powerpoint/2010/main" val="3784181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85772" y="620463"/>
            <a:ext cx="4638674" cy="675926"/>
          </a:xfrm>
        </p:spPr>
        <p:txBody>
          <a:bodyPr/>
          <a:lstStyle/>
          <a:p>
            <a:r>
              <a:rPr lang="en-US" dirty="0" smtClean="0"/>
              <a:t>About </a:t>
            </a:r>
            <a:r>
              <a:rPr lang="en-US" dirty="0" err="1" smtClean="0"/>
              <a:t>BuyFy</a:t>
            </a:r>
            <a:endParaRPr lang="en-US" dirty="0"/>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4</a:t>
            </a:fld>
            <a:endParaRPr lang="en-US" dirty="0"/>
          </a:p>
        </p:txBody>
      </p:sp>
      <p:sp>
        <p:nvSpPr>
          <p:cNvPr id="3" name="Rectangle 2"/>
          <p:cNvSpPr>
            <a:spLocks noGrp="1"/>
          </p:cNvSpPr>
          <p:nvPr>
            <p:ph idx="1"/>
          </p:nvPr>
        </p:nvSpPr>
        <p:spPr>
          <a:xfrm>
            <a:off x="457200" y="1425653"/>
            <a:ext cx="5626968" cy="1879763"/>
          </a:xfrm>
        </p:spPr>
        <p:txBody>
          <a:bodyPr>
            <a:noAutofit/>
          </a:bodyPr>
          <a:lstStyle/>
          <a:p>
            <a:r>
              <a:rPr lang="en-US" sz="1600" dirty="0"/>
              <a:t>The </a:t>
            </a:r>
            <a:r>
              <a:rPr lang="en-US" sz="1600" dirty="0" err="1"/>
              <a:t>BuyFy</a:t>
            </a:r>
            <a:r>
              <a:rPr lang="en-US" sz="1600" dirty="0"/>
              <a:t> application enable customers to browse through the shops, and a system administrator to approve and reject requests for new shops and maintain lists of shop categories. Also the developer is designing an online shopping site to manage the items in the shop and also help customers to purchase them online without visiting the shop physically. </a:t>
            </a:r>
          </a:p>
          <a:p>
            <a:endParaRPr lang="en-US" sz="1400" dirty="0" smtClean="0"/>
          </a:p>
          <a:p>
            <a:endParaRPr lang="en-US" sz="1400" dirty="0"/>
          </a:p>
          <a:p>
            <a:endParaRPr lang="en-US" sz="1400" dirty="0"/>
          </a:p>
        </p:txBody>
      </p:sp>
      <p:sp>
        <p:nvSpPr>
          <p:cNvPr id="12" name="Rectangle 2">
            <a:extLst>
              <a:ext uri="{FF2B5EF4-FFF2-40B4-BE49-F238E27FC236}">
                <a16:creationId xmlns:a16="http://schemas.microsoft.com/office/drawing/2014/main" id="{726B5A03-7F87-4174-B569-E5E11B47BD78}"/>
              </a:ext>
            </a:extLst>
          </p:cNvPr>
          <p:cNvSpPr txBox="1">
            <a:spLocks/>
          </p:cNvSpPr>
          <p:nvPr/>
        </p:nvSpPr>
        <p:spPr>
          <a:xfrm>
            <a:off x="1890709" y="2765540"/>
            <a:ext cx="1828801"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endParaRPr lang="en-US" sz="14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544" y="1536883"/>
            <a:ext cx="2239707" cy="884095"/>
          </a:xfrm>
          <a:prstGeom prst="rect">
            <a:avLst/>
          </a:prstGeom>
        </p:spPr>
      </p:pic>
      <p:pic>
        <p:nvPicPr>
          <p:cNvPr id="1027" name="Picture 3" descr="C:\Users\rishu\AppData\Local\Microsoft\Windows\INetCache\IE\O7NOFFBZ\Online-Shopping-PNG-Imag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365" y="3429000"/>
            <a:ext cx="5006527" cy="3312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40</a:t>
            </a:fld>
            <a:endParaRPr lang="en-US" dirty="0"/>
          </a:p>
        </p:txBody>
      </p:sp>
      <p:sp>
        <p:nvSpPr>
          <p:cNvPr id="5" name="Rounded Rectangular Callout 4"/>
          <p:cNvSpPr/>
          <p:nvPr/>
        </p:nvSpPr>
        <p:spPr>
          <a:xfrm>
            <a:off x="323528" y="4437112"/>
            <a:ext cx="2304256" cy="1296144"/>
          </a:xfrm>
          <a:prstGeom prst="wedgeRoundRectCallout">
            <a:avLst>
              <a:gd name="adj1" fmla="val 65495"/>
              <a:gd name="adj2" fmla="val -53400"/>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admin can manage the products.</a:t>
            </a:r>
            <a:endParaRPr lang="en-I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3" y="764704"/>
            <a:ext cx="9144000" cy="3495852"/>
          </a:xfrm>
          <a:prstGeom prst="rect">
            <a:avLst/>
          </a:prstGeom>
        </p:spPr>
      </p:pic>
      <p:sp>
        <p:nvSpPr>
          <p:cNvPr id="7" name="Rectangular Callout 6"/>
          <p:cNvSpPr/>
          <p:nvPr/>
        </p:nvSpPr>
        <p:spPr>
          <a:xfrm>
            <a:off x="7596336" y="1773245"/>
            <a:ext cx="1440160" cy="736019"/>
          </a:xfrm>
          <a:prstGeom prst="wedgeRectCallout">
            <a:avLst>
              <a:gd name="adj1" fmla="val -17810"/>
              <a:gd name="adj2" fmla="val -7093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The admin can add a new product also.</a:t>
            </a:r>
            <a:endParaRPr lang="en-IN" sz="1400" dirty="0">
              <a:solidFill>
                <a:schemeClr val="bg1"/>
              </a:solidFill>
            </a:endParaRPr>
          </a:p>
        </p:txBody>
      </p:sp>
      <p:sp>
        <p:nvSpPr>
          <p:cNvPr id="8" name="Rounded Rectangular Callout 7"/>
          <p:cNvSpPr/>
          <p:nvPr/>
        </p:nvSpPr>
        <p:spPr>
          <a:xfrm>
            <a:off x="1448597" y="908720"/>
            <a:ext cx="1728192" cy="792088"/>
          </a:xfrm>
          <a:prstGeom prst="wedgeRoundRectCallou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a:solidFill>
                    <a:schemeClr val="bg1"/>
                  </a:solidFill>
                </a:ln>
                <a:solidFill>
                  <a:schemeClr val="bg1"/>
                </a:solidFill>
              </a:rPr>
              <a:t>Products can be searched </a:t>
            </a:r>
            <a:endParaRPr lang="en-IN"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41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4372210"/>
          </a:xfrm>
          <a:prstGeom prst="rect">
            <a:avLst/>
          </a:prstGeom>
        </p:spPr>
      </p:pic>
      <p:sp>
        <p:nvSpPr>
          <p:cNvPr id="5" name="Rectangular Callout 4"/>
          <p:cNvSpPr/>
          <p:nvPr/>
        </p:nvSpPr>
        <p:spPr>
          <a:xfrm>
            <a:off x="6228184" y="908720"/>
            <a:ext cx="2376264" cy="1368152"/>
          </a:xfrm>
          <a:prstGeom prst="wedgeRectCallout">
            <a:avLst>
              <a:gd name="adj1" fmla="val -37223"/>
              <a:gd name="adj2" fmla="val 7054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admin can sell or add a product using the user Id which normal user cannot do.</a:t>
            </a:r>
            <a:endParaRPr lang="en-IN" dirty="0">
              <a:solidFill>
                <a:schemeClr val="bg1"/>
              </a:solidFill>
            </a:endParaRPr>
          </a:p>
        </p:txBody>
      </p:sp>
      <p:sp>
        <p:nvSpPr>
          <p:cNvPr id="7" name="Rectangle 6"/>
          <p:cNvSpPr/>
          <p:nvPr/>
        </p:nvSpPr>
        <p:spPr>
          <a:xfrm>
            <a:off x="1475656" y="1700808"/>
            <a:ext cx="331236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42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848"/>
            <a:ext cx="9144000" cy="3424654"/>
          </a:xfrm>
          <a:prstGeom prst="rect">
            <a:avLst/>
          </a:prstGeom>
        </p:spPr>
      </p:pic>
      <p:sp>
        <p:nvSpPr>
          <p:cNvPr id="5" name="Rectangular Callout 4"/>
          <p:cNvSpPr/>
          <p:nvPr/>
        </p:nvSpPr>
        <p:spPr>
          <a:xfrm>
            <a:off x="6444208" y="2708920"/>
            <a:ext cx="2448272" cy="936104"/>
          </a:xfrm>
          <a:prstGeom prst="wedgeRectCallout">
            <a:avLst>
              <a:gd name="adj1" fmla="val -77202"/>
              <a:gd name="adj2" fmla="val 4169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The admin can view all the feedbacks and suggestions given on the Contact Us page.</a:t>
            </a:r>
            <a:endParaRPr lang="en-IN" sz="1400" dirty="0">
              <a:solidFill>
                <a:schemeClr val="bg1"/>
              </a:solidFill>
            </a:endParaRPr>
          </a:p>
        </p:txBody>
      </p:sp>
    </p:spTree>
    <p:extLst>
      <p:ext uri="{BB962C8B-B14F-4D97-AF65-F5344CB8AC3E}">
        <p14:creationId xmlns:p14="http://schemas.microsoft.com/office/powerpoint/2010/main" val="1786240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WHY US?</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43</a:t>
            </a:fld>
            <a:endParaRPr lang="en-US" dirty="0"/>
          </a:p>
        </p:txBody>
      </p:sp>
      <p:sp>
        <p:nvSpPr>
          <p:cNvPr id="3" name="TextBox 2"/>
          <p:cNvSpPr txBox="1"/>
          <p:nvPr/>
        </p:nvSpPr>
        <p:spPr>
          <a:xfrm>
            <a:off x="467544" y="1772816"/>
            <a:ext cx="8280920"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solidFill>
                  <a:schemeClr val="bg1"/>
                </a:solidFill>
              </a:rPr>
              <a:t>We provide a variety of products distributed into categories according to their needs for our customers.</a:t>
            </a:r>
          </a:p>
          <a:p>
            <a:endParaRPr lang="en-US" dirty="0">
              <a:solidFill>
                <a:schemeClr val="bg1"/>
              </a:solidFill>
            </a:endParaRPr>
          </a:p>
          <a:p>
            <a:pPr marL="285750" indent="-285750">
              <a:buFont typeface="Wingdings" panose="05000000000000000000" pitchFamily="2" charset="2"/>
              <a:buChar char="§"/>
            </a:pPr>
            <a:r>
              <a:rPr lang="en-US" dirty="0" smtClean="0">
                <a:solidFill>
                  <a:schemeClr val="bg1"/>
                </a:solidFill>
              </a:rPr>
              <a:t>Our application is very easy to use and have multiple functions for the customers.</a:t>
            </a:r>
          </a:p>
          <a:p>
            <a:endParaRPr lang="en-US" dirty="0">
              <a:solidFill>
                <a:schemeClr val="bg1"/>
              </a:solidFill>
            </a:endParaRPr>
          </a:p>
          <a:p>
            <a:pPr marL="285750" indent="-285750">
              <a:buFont typeface="Wingdings" panose="05000000000000000000" pitchFamily="2" charset="2"/>
              <a:buChar char="§"/>
            </a:pPr>
            <a:r>
              <a:rPr lang="en-US" dirty="0" smtClean="0">
                <a:solidFill>
                  <a:schemeClr val="bg1"/>
                </a:solidFill>
              </a:rPr>
              <a:t>The customers(merchant) can sell their own products on our website.</a:t>
            </a: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r>
              <a:rPr lang="en-US" dirty="0" smtClean="0">
                <a:solidFill>
                  <a:schemeClr val="bg1"/>
                </a:solidFill>
              </a:rPr>
              <a:t>A Customer can give feedback to our websites also, so we can improve our website in future and remove malicious malpractices.</a:t>
            </a: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r>
              <a:rPr lang="en-US" dirty="0" smtClean="0">
                <a:solidFill>
                  <a:schemeClr val="bg1"/>
                </a:solidFill>
              </a:rPr>
              <a:t>Our website has very luxurious and user-friendly UI.  </a:t>
            </a:r>
            <a:endParaRPr lang="en-IN" dirty="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Safety At First</a:t>
            </a:r>
            <a:endParaRPr lang="en-US" dirty="0"/>
          </a:p>
        </p:txBody>
      </p:sp>
      <p:sp>
        <p:nvSpPr>
          <p:cNvPr id="3" name="Content Placeholder 2"/>
          <p:cNvSpPr>
            <a:spLocks noGrp="1"/>
          </p:cNvSpPr>
          <p:nvPr>
            <p:ph idx="1"/>
          </p:nvPr>
        </p:nvSpPr>
        <p:spPr/>
        <p:txBody>
          <a:bodyPr/>
          <a:lstStyle/>
          <a:p>
            <a:r>
              <a:rPr lang="en-US" dirty="0" smtClean="0"/>
              <a:t>We are using AUTH-Token (like </a:t>
            </a:r>
            <a:r>
              <a:rPr lang="en-US" dirty="0" err="1" smtClean="0"/>
              <a:t>csrf</a:t>
            </a:r>
            <a:r>
              <a:rPr lang="en-US" dirty="0" smtClean="0"/>
              <a:t> verification token) for securing our website. User can make their </a:t>
            </a:r>
            <a:r>
              <a:rPr lang="en-US" dirty="0" err="1" smtClean="0"/>
              <a:t>BuyFy</a:t>
            </a:r>
            <a:r>
              <a:rPr lang="en-US" dirty="0" smtClean="0"/>
              <a:t>  account only from our website and we will provide our AUTH-Token in the current session.</a:t>
            </a:r>
          </a:p>
          <a:p>
            <a:r>
              <a:rPr lang="en-US" dirty="0" smtClean="0"/>
              <a:t>Our CSRF token is 64 characters long and is able to provide a strong authentication and malicious requests are rejected if the token is not correct.</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44</a:t>
            </a:fld>
            <a:endParaRPr lang="en-US" dirty="0"/>
          </a:p>
        </p:txBody>
      </p:sp>
    </p:spTree>
    <p:extLst>
      <p:ext uri="{BB962C8B-B14F-4D97-AF65-F5344CB8AC3E}">
        <p14:creationId xmlns:p14="http://schemas.microsoft.com/office/powerpoint/2010/main" val="35230893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FIELD RESOURCES</a:t>
            </a:r>
            <a:endParaRPr lang="en-US" dirty="0"/>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fld id="{FEA1243F-3000-4347-94A4-FBDEAD3122CB}" type="slidenum">
              <a:rPr lang="en-US" smtClean="0"/>
              <a:pPr/>
              <a:t>45</a:t>
            </a:fld>
            <a:endParaRPr lang="en-US" dirty="0"/>
          </a:p>
        </p:txBody>
      </p:sp>
      <p:graphicFrame>
        <p:nvGraphicFramePr>
          <p:cNvPr id="4" name="Diagram 3"/>
          <p:cNvGraphicFramePr/>
          <p:nvPr>
            <p:extLst>
              <p:ext uri="{D42A27DB-BD31-4B8C-83A1-F6EECF244321}">
                <p14:modId xmlns:p14="http://schemas.microsoft.com/office/powerpoint/2010/main" val="3090137800"/>
              </p:ext>
            </p:extLst>
          </p:nvPr>
        </p:nvGraphicFramePr>
        <p:xfrm>
          <a:off x="1524000" y="1397000"/>
          <a:ext cx="6432376" cy="4264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47664" y="6021288"/>
            <a:ext cx="7344816" cy="369332"/>
          </a:xfrm>
          <a:prstGeom prst="rect">
            <a:avLst/>
          </a:prstGeom>
          <a:noFill/>
        </p:spPr>
        <p:txBody>
          <a:bodyPr wrap="square" rtlCol="0">
            <a:spAutoFit/>
          </a:bodyPr>
          <a:lstStyle/>
          <a:p>
            <a:r>
              <a:rPr lang="en-IN" dirty="0" smtClean="0">
                <a:solidFill>
                  <a:schemeClr val="bg1"/>
                </a:solidFill>
              </a:rPr>
              <a:t>This chart shows the amount of time we spent on particular fields.</a:t>
            </a:r>
            <a:endParaRPr lang="en-IN" dirty="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TARGET AUDIENCE</a:t>
            </a:r>
            <a:endParaRPr lang="en-US" dirty="0"/>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46</a:t>
            </a:fld>
            <a:endParaRPr lang="en-US" dirty="0"/>
          </a:p>
        </p:txBody>
      </p:sp>
      <p:sp>
        <p:nvSpPr>
          <p:cNvPr id="3" name="TextBox 2"/>
          <p:cNvSpPr txBox="1"/>
          <p:nvPr/>
        </p:nvSpPr>
        <p:spPr>
          <a:xfrm>
            <a:off x="323528" y="1268760"/>
            <a:ext cx="8568952" cy="2369880"/>
          </a:xfrm>
          <a:prstGeom prst="rect">
            <a:avLst/>
          </a:prstGeom>
          <a:noFill/>
        </p:spPr>
        <p:txBody>
          <a:bodyPr wrap="square" rtlCol="0">
            <a:spAutoFit/>
          </a:bodyPr>
          <a:lstStyle/>
          <a:p>
            <a:pPr marL="342900" indent="-342900">
              <a:buFont typeface="+mj-lt"/>
              <a:buAutoNum type="arabicParenR"/>
            </a:pPr>
            <a:r>
              <a:rPr lang="en-US" dirty="0">
                <a:solidFill>
                  <a:schemeClr val="accent1"/>
                </a:solidFill>
              </a:rPr>
              <a:t> Understanding the Importance </a:t>
            </a:r>
            <a:r>
              <a:rPr lang="en-US" dirty="0" smtClean="0">
                <a:solidFill>
                  <a:schemeClr val="accent1"/>
                </a:solidFill>
              </a:rPr>
              <a:t>of Target Audience</a:t>
            </a:r>
          </a:p>
          <a:p>
            <a:pPr marL="285750" indent="-285750">
              <a:buFont typeface="Arial" panose="020B0604020202020204" pitchFamily="34" charset="0"/>
              <a:buChar char="•"/>
            </a:pPr>
            <a:endParaRPr lang="en-US" dirty="0">
              <a:solidFill>
                <a:schemeClr val="bg1"/>
              </a:solidFill>
            </a:endParaRPr>
          </a:p>
          <a:p>
            <a:r>
              <a:rPr lang="en-US" sz="1600" dirty="0">
                <a:solidFill>
                  <a:schemeClr val="bg1"/>
                </a:solidFill>
              </a:rPr>
              <a:t>One of the primary concern that online businesses face </a:t>
            </a:r>
            <a:r>
              <a:rPr lang="en-US" sz="1600" dirty="0" smtClean="0">
                <a:solidFill>
                  <a:schemeClr val="bg1"/>
                </a:solidFill>
              </a:rPr>
              <a:t>a lot of traffic </a:t>
            </a:r>
            <a:r>
              <a:rPr lang="en-US" sz="1600" dirty="0">
                <a:solidFill>
                  <a:schemeClr val="bg1"/>
                </a:solidFill>
              </a:rPr>
              <a:t>on their websites. There is no denying that the latest tools and techniques have helped </a:t>
            </a:r>
            <a:r>
              <a:rPr lang="en-US" sz="1600" dirty="0" smtClean="0">
                <a:solidFill>
                  <a:schemeClr val="bg1"/>
                </a:solidFill>
              </a:rPr>
              <a:t>us drive away </a:t>
            </a:r>
            <a:r>
              <a:rPr lang="en-US" sz="1600" dirty="0">
                <a:solidFill>
                  <a:schemeClr val="bg1"/>
                </a:solidFill>
              </a:rPr>
              <a:t>traffic </a:t>
            </a:r>
            <a:r>
              <a:rPr lang="en-US" sz="1600" dirty="0" smtClean="0">
                <a:solidFill>
                  <a:schemeClr val="bg1"/>
                </a:solidFill>
              </a:rPr>
              <a:t>from our platforms.</a:t>
            </a:r>
          </a:p>
          <a:p>
            <a:r>
              <a:rPr lang="en-US" sz="1600" dirty="0">
                <a:solidFill>
                  <a:schemeClr val="bg1"/>
                </a:solidFill>
              </a:rPr>
              <a:t>Defining </a:t>
            </a:r>
            <a:r>
              <a:rPr lang="en-US" sz="1600" dirty="0" smtClean="0">
                <a:solidFill>
                  <a:schemeClr val="bg1"/>
                </a:solidFill>
              </a:rPr>
              <a:t>our </a:t>
            </a:r>
            <a:r>
              <a:rPr lang="en-US" sz="1600" dirty="0">
                <a:solidFill>
                  <a:schemeClr val="bg1"/>
                </a:solidFill>
              </a:rPr>
              <a:t>target audience </a:t>
            </a:r>
            <a:r>
              <a:rPr lang="en-US" sz="1600" dirty="0" smtClean="0">
                <a:solidFill>
                  <a:schemeClr val="bg1"/>
                </a:solidFill>
              </a:rPr>
              <a:t>can </a:t>
            </a:r>
            <a:r>
              <a:rPr lang="en-US" sz="1600" dirty="0">
                <a:solidFill>
                  <a:schemeClr val="bg1"/>
                </a:solidFill>
              </a:rPr>
              <a:t>assist </a:t>
            </a:r>
            <a:r>
              <a:rPr lang="en-US" sz="1600" dirty="0" smtClean="0">
                <a:solidFill>
                  <a:schemeClr val="bg1"/>
                </a:solidFill>
              </a:rPr>
              <a:t>our </a:t>
            </a:r>
            <a:r>
              <a:rPr lang="en-US" sz="1600" dirty="0">
                <a:solidFill>
                  <a:schemeClr val="bg1"/>
                </a:solidFill>
              </a:rPr>
              <a:t>business strategies in many ways. It saves up </a:t>
            </a:r>
            <a:r>
              <a:rPr lang="en-US" sz="1600" dirty="0" smtClean="0">
                <a:solidFill>
                  <a:schemeClr val="bg1"/>
                </a:solidFill>
              </a:rPr>
              <a:t>our marketing </a:t>
            </a:r>
            <a:r>
              <a:rPr lang="en-US" sz="1600" dirty="0">
                <a:solidFill>
                  <a:schemeClr val="bg1"/>
                </a:solidFill>
              </a:rPr>
              <a:t>energy that was previously being utilized to reach a bigger, but less interested audience. As a result, </a:t>
            </a:r>
            <a:r>
              <a:rPr lang="en-US" sz="1600" dirty="0" smtClean="0">
                <a:solidFill>
                  <a:schemeClr val="bg1"/>
                </a:solidFill>
              </a:rPr>
              <a:t>we </a:t>
            </a:r>
            <a:r>
              <a:rPr lang="en-US" sz="1600" dirty="0">
                <a:solidFill>
                  <a:schemeClr val="bg1"/>
                </a:solidFill>
              </a:rPr>
              <a:t>can generate the same revenue with lesser resources if </a:t>
            </a:r>
            <a:r>
              <a:rPr lang="en-US" sz="1600" dirty="0" smtClean="0">
                <a:solidFill>
                  <a:schemeClr val="bg1"/>
                </a:solidFill>
              </a:rPr>
              <a:t>we </a:t>
            </a:r>
            <a:r>
              <a:rPr lang="en-US" sz="1600" dirty="0">
                <a:solidFill>
                  <a:schemeClr val="bg1"/>
                </a:solidFill>
              </a:rPr>
              <a:t>know what </a:t>
            </a:r>
            <a:r>
              <a:rPr lang="en-US" sz="1600" dirty="0" smtClean="0">
                <a:solidFill>
                  <a:schemeClr val="bg1"/>
                </a:solidFill>
              </a:rPr>
              <a:t>our </a:t>
            </a:r>
            <a:r>
              <a:rPr lang="en-US" sz="1600" dirty="0">
                <a:solidFill>
                  <a:schemeClr val="bg1"/>
                </a:solidFill>
              </a:rPr>
              <a:t>target audience is looking for.</a:t>
            </a:r>
            <a:endParaRPr lang="en-IN" sz="1600" dirty="0">
              <a:solidFill>
                <a:schemeClr val="bg1"/>
              </a:solidFill>
            </a:endParaRPr>
          </a:p>
        </p:txBody>
      </p:sp>
      <p:sp>
        <p:nvSpPr>
          <p:cNvPr id="4" name="Rectangle 3"/>
          <p:cNvSpPr/>
          <p:nvPr/>
        </p:nvSpPr>
        <p:spPr>
          <a:xfrm>
            <a:off x="323528" y="3861048"/>
            <a:ext cx="8640960" cy="2123658"/>
          </a:xfrm>
          <a:prstGeom prst="rect">
            <a:avLst/>
          </a:prstGeom>
        </p:spPr>
        <p:txBody>
          <a:bodyPr wrap="square">
            <a:spAutoFit/>
          </a:bodyPr>
          <a:lstStyle/>
          <a:p>
            <a:r>
              <a:rPr lang="en-US" dirty="0" smtClean="0">
                <a:solidFill>
                  <a:schemeClr val="accent1"/>
                </a:solidFill>
              </a:rPr>
              <a:t>2)  </a:t>
            </a:r>
            <a:r>
              <a:rPr lang="en-US" dirty="0">
                <a:solidFill>
                  <a:schemeClr val="accent1"/>
                </a:solidFill>
              </a:rPr>
              <a:t> </a:t>
            </a:r>
            <a:r>
              <a:rPr lang="en-US" dirty="0" smtClean="0">
                <a:solidFill>
                  <a:schemeClr val="accent1"/>
                </a:solidFill>
              </a:rPr>
              <a:t>Know your audience</a:t>
            </a:r>
            <a:endParaRPr lang="en-US" dirty="0">
              <a:solidFill>
                <a:schemeClr val="accent1"/>
              </a:solidFill>
            </a:endParaRPr>
          </a:p>
          <a:p>
            <a:pPr marL="285750" indent="-285750">
              <a:buFont typeface="Arial" panose="020B0604020202020204" pitchFamily="34" charset="0"/>
              <a:buChar char="•"/>
            </a:pPr>
            <a:endParaRPr lang="en-US" dirty="0">
              <a:solidFill>
                <a:schemeClr val="bg1"/>
              </a:solidFill>
            </a:endParaRPr>
          </a:p>
          <a:p>
            <a:r>
              <a:rPr lang="en-US" sz="1600" dirty="0">
                <a:solidFill>
                  <a:schemeClr val="bg1"/>
                </a:solidFill>
              </a:rPr>
              <a:t>Audience in the ecommerce industry works differently from that of real world. Merchants don’t interact with customers as they would at a physical shop. Hence, judgment on one’s behavior and personality varies at almost every encounter</a:t>
            </a:r>
            <a:r>
              <a:rPr lang="en-US" sz="1600" dirty="0" smtClean="0">
                <a:solidFill>
                  <a:schemeClr val="bg1"/>
                </a:solidFill>
              </a:rPr>
              <a:t>.</a:t>
            </a:r>
            <a:r>
              <a:rPr lang="en-US" sz="1600" dirty="0">
                <a:solidFill>
                  <a:schemeClr val="bg1"/>
                </a:solidFill>
              </a:rPr>
              <a:t> </a:t>
            </a:r>
            <a:r>
              <a:rPr lang="en-US" sz="1600" dirty="0" smtClean="0">
                <a:solidFill>
                  <a:schemeClr val="bg1"/>
                </a:solidFill>
              </a:rPr>
              <a:t>It </a:t>
            </a:r>
            <a:r>
              <a:rPr lang="en-US" sz="1600" dirty="0">
                <a:solidFill>
                  <a:schemeClr val="bg1"/>
                </a:solidFill>
              </a:rPr>
              <a:t>is important that </a:t>
            </a:r>
            <a:r>
              <a:rPr lang="en-US" sz="1600" dirty="0" smtClean="0">
                <a:solidFill>
                  <a:schemeClr val="bg1"/>
                </a:solidFill>
              </a:rPr>
              <a:t>we </a:t>
            </a:r>
            <a:r>
              <a:rPr lang="en-US" sz="1600" dirty="0">
                <a:solidFill>
                  <a:schemeClr val="bg1"/>
                </a:solidFill>
              </a:rPr>
              <a:t>understand the lifestyle and behavior of people who follow </a:t>
            </a:r>
            <a:r>
              <a:rPr lang="en-US" sz="1600" dirty="0" smtClean="0">
                <a:solidFill>
                  <a:schemeClr val="bg1"/>
                </a:solidFill>
              </a:rPr>
              <a:t>a </a:t>
            </a:r>
            <a:r>
              <a:rPr lang="en-US" sz="1600" dirty="0">
                <a:solidFill>
                  <a:schemeClr val="bg1"/>
                </a:solidFill>
              </a:rPr>
              <a:t>regular pattern</a:t>
            </a:r>
            <a:r>
              <a:rPr lang="en-US" sz="1600" dirty="0" smtClean="0">
                <a:solidFill>
                  <a:schemeClr val="bg1"/>
                </a:solidFill>
              </a:rPr>
              <a:t>.</a:t>
            </a:r>
            <a:r>
              <a:rPr lang="en-US" sz="1600" dirty="0">
                <a:solidFill>
                  <a:schemeClr val="bg1"/>
                </a:solidFill>
              </a:rPr>
              <a:t> </a:t>
            </a:r>
            <a:r>
              <a:rPr lang="en-US" sz="1600" dirty="0" smtClean="0">
                <a:solidFill>
                  <a:schemeClr val="bg1"/>
                </a:solidFill>
              </a:rPr>
              <a:t>This </a:t>
            </a:r>
            <a:r>
              <a:rPr lang="en-US" sz="1600" dirty="0">
                <a:solidFill>
                  <a:schemeClr val="bg1"/>
                </a:solidFill>
              </a:rPr>
              <a:t>removes the need for carrying out basic research as </a:t>
            </a:r>
            <a:r>
              <a:rPr lang="en-US" sz="1600" dirty="0" smtClean="0">
                <a:solidFill>
                  <a:schemeClr val="bg1"/>
                </a:solidFill>
              </a:rPr>
              <a:t>we </a:t>
            </a:r>
            <a:r>
              <a:rPr lang="en-US" sz="1600" dirty="0">
                <a:solidFill>
                  <a:schemeClr val="bg1"/>
                </a:solidFill>
              </a:rPr>
              <a:t>already </a:t>
            </a:r>
            <a:r>
              <a:rPr lang="en-US" sz="1600" dirty="0" smtClean="0">
                <a:solidFill>
                  <a:schemeClr val="bg1"/>
                </a:solidFill>
              </a:rPr>
              <a:t>know: </a:t>
            </a:r>
            <a:r>
              <a:rPr lang="en-US" sz="1600" dirty="0">
                <a:solidFill>
                  <a:schemeClr val="bg1"/>
                </a:solidFill>
              </a:rPr>
              <a:t>what, how and when your potential customer want </a:t>
            </a:r>
            <a:r>
              <a:rPr lang="en-US" sz="1600" dirty="0" smtClean="0">
                <a:solidFill>
                  <a:schemeClr val="bg1"/>
                </a:solidFill>
              </a:rPr>
              <a:t>our products.</a:t>
            </a:r>
            <a:endParaRPr lang="en-IN" sz="1600" dirty="0">
              <a:solidFill>
                <a:schemeClr val="bg1"/>
              </a:solidFill>
            </a:endParaRPr>
          </a:p>
        </p:txBody>
      </p:sp>
    </p:spTree>
    <p:extLst>
      <p:ext uri="{BB962C8B-B14F-4D97-AF65-F5344CB8AC3E}">
        <p14:creationId xmlns:p14="http://schemas.microsoft.com/office/powerpoint/2010/main" val="30933818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47</a:t>
            </a:fld>
            <a:endParaRPr lang="en-US" dirty="0"/>
          </a:p>
        </p:txBody>
      </p:sp>
      <p:sp>
        <p:nvSpPr>
          <p:cNvPr id="2" name="TextBox 1"/>
          <p:cNvSpPr txBox="1"/>
          <p:nvPr/>
        </p:nvSpPr>
        <p:spPr>
          <a:xfrm>
            <a:off x="483485" y="476672"/>
            <a:ext cx="8136904" cy="1815882"/>
          </a:xfrm>
          <a:prstGeom prst="rect">
            <a:avLst/>
          </a:prstGeom>
          <a:noFill/>
        </p:spPr>
        <p:txBody>
          <a:bodyPr wrap="square" rtlCol="0">
            <a:spAutoFit/>
          </a:bodyPr>
          <a:lstStyle/>
          <a:p>
            <a:r>
              <a:rPr lang="en-IN" sz="2400" dirty="0" smtClean="0">
                <a:solidFill>
                  <a:schemeClr val="accent1"/>
                </a:solidFill>
              </a:rPr>
              <a:t>3)   Picture </a:t>
            </a:r>
            <a:r>
              <a:rPr lang="en-IN" sz="2400" dirty="0">
                <a:solidFill>
                  <a:schemeClr val="accent1"/>
                </a:solidFill>
              </a:rPr>
              <a:t>Y</a:t>
            </a:r>
            <a:r>
              <a:rPr lang="en-IN" sz="2400" dirty="0" smtClean="0">
                <a:solidFill>
                  <a:schemeClr val="accent1"/>
                </a:solidFill>
              </a:rPr>
              <a:t>our Customer</a:t>
            </a:r>
          </a:p>
          <a:p>
            <a:endParaRPr lang="en-IN" sz="2400" dirty="0" smtClean="0">
              <a:solidFill>
                <a:schemeClr val="bg1"/>
              </a:solidFill>
            </a:endParaRPr>
          </a:p>
          <a:p>
            <a:r>
              <a:rPr lang="en-US" sz="1600" dirty="0" smtClean="0">
                <a:solidFill>
                  <a:schemeClr val="bg1"/>
                </a:solidFill>
              </a:rPr>
              <a:t>We </a:t>
            </a:r>
            <a:r>
              <a:rPr lang="en-US" sz="1600" dirty="0">
                <a:solidFill>
                  <a:schemeClr val="bg1"/>
                </a:solidFill>
              </a:rPr>
              <a:t>have an understanding of </a:t>
            </a:r>
            <a:r>
              <a:rPr lang="en-US" sz="1600" dirty="0" smtClean="0">
                <a:solidFill>
                  <a:schemeClr val="bg1"/>
                </a:solidFill>
              </a:rPr>
              <a:t>our </a:t>
            </a:r>
            <a:r>
              <a:rPr lang="en-US" sz="1600" dirty="0">
                <a:solidFill>
                  <a:schemeClr val="bg1"/>
                </a:solidFill>
              </a:rPr>
              <a:t>ecommerce target market. This step </a:t>
            </a:r>
            <a:r>
              <a:rPr lang="en-US" sz="1600" dirty="0" smtClean="0">
                <a:solidFill>
                  <a:schemeClr val="bg1"/>
                </a:solidFill>
              </a:rPr>
              <a:t>has been </a:t>
            </a:r>
            <a:r>
              <a:rPr lang="en-US" sz="1600" dirty="0">
                <a:solidFill>
                  <a:schemeClr val="bg1"/>
                </a:solidFill>
              </a:rPr>
              <a:t>carried out by making an individual profile for every user that visits </a:t>
            </a:r>
            <a:r>
              <a:rPr lang="en-US" sz="1600" dirty="0" smtClean="0">
                <a:solidFill>
                  <a:schemeClr val="bg1"/>
                </a:solidFill>
              </a:rPr>
              <a:t>our </a:t>
            </a:r>
            <a:r>
              <a:rPr lang="en-US" sz="1600" dirty="0">
                <a:solidFill>
                  <a:schemeClr val="bg1"/>
                </a:solidFill>
              </a:rPr>
              <a:t>online store. Once determined who </a:t>
            </a:r>
            <a:r>
              <a:rPr lang="en-US" sz="1600" dirty="0" smtClean="0">
                <a:solidFill>
                  <a:schemeClr val="bg1"/>
                </a:solidFill>
              </a:rPr>
              <a:t>we </a:t>
            </a:r>
            <a:r>
              <a:rPr lang="en-US" sz="1600" dirty="0">
                <a:solidFill>
                  <a:schemeClr val="bg1"/>
                </a:solidFill>
              </a:rPr>
              <a:t>have to focus on, </a:t>
            </a:r>
            <a:r>
              <a:rPr lang="en-US" sz="1600" dirty="0" smtClean="0">
                <a:solidFill>
                  <a:schemeClr val="bg1"/>
                </a:solidFill>
              </a:rPr>
              <a:t>our </a:t>
            </a:r>
            <a:r>
              <a:rPr lang="en-US" sz="1600" dirty="0">
                <a:solidFill>
                  <a:schemeClr val="bg1"/>
                </a:solidFill>
              </a:rPr>
              <a:t>marketing decisions will become much easier. </a:t>
            </a:r>
            <a:r>
              <a:rPr lang="en-US" sz="1600" dirty="0" smtClean="0">
                <a:solidFill>
                  <a:schemeClr val="bg1"/>
                </a:solidFill>
              </a:rPr>
              <a:t>We are </a:t>
            </a:r>
            <a:r>
              <a:rPr lang="en-US" sz="1600" dirty="0">
                <a:solidFill>
                  <a:schemeClr val="bg1"/>
                </a:solidFill>
              </a:rPr>
              <a:t>able to selectively target a group of similar customer profiles.</a:t>
            </a:r>
            <a:endParaRPr lang="en-IN" sz="1600" dirty="0">
              <a:solidFill>
                <a:schemeClr val="bg1"/>
              </a:solidFill>
            </a:endParaRPr>
          </a:p>
        </p:txBody>
      </p:sp>
      <p:sp>
        <p:nvSpPr>
          <p:cNvPr id="4" name="Rectangle 3"/>
          <p:cNvSpPr/>
          <p:nvPr/>
        </p:nvSpPr>
        <p:spPr>
          <a:xfrm>
            <a:off x="492282" y="3501008"/>
            <a:ext cx="8481003" cy="2554545"/>
          </a:xfrm>
          <a:prstGeom prst="rect">
            <a:avLst/>
          </a:prstGeom>
        </p:spPr>
        <p:txBody>
          <a:bodyPr wrap="square">
            <a:spAutoFit/>
          </a:bodyPr>
          <a:lstStyle/>
          <a:p>
            <a:pPr marL="514350" indent="-514350">
              <a:buAutoNum type="arabicParenR" startAt="4"/>
            </a:pPr>
            <a:r>
              <a:rPr lang="en-IN" sz="2400" dirty="0" smtClean="0">
                <a:solidFill>
                  <a:schemeClr val="accent1"/>
                </a:solidFill>
              </a:rPr>
              <a:t>Surveys and Customer Feedbacks</a:t>
            </a:r>
          </a:p>
          <a:p>
            <a:endParaRPr lang="en-IN" sz="2400" dirty="0" smtClean="0">
              <a:solidFill>
                <a:schemeClr val="accent1"/>
              </a:solidFill>
            </a:endParaRPr>
          </a:p>
          <a:p>
            <a:r>
              <a:rPr lang="en-US" sz="1600" dirty="0">
                <a:solidFill>
                  <a:schemeClr val="bg1"/>
                </a:solidFill>
              </a:rPr>
              <a:t>It</a:t>
            </a:r>
            <a:r>
              <a:rPr lang="en-US" sz="1600" dirty="0"/>
              <a:t> </a:t>
            </a:r>
            <a:r>
              <a:rPr lang="en-US" sz="1600" dirty="0">
                <a:solidFill>
                  <a:schemeClr val="bg1"/>
                </a:solidFill>
              </a:rPr>
              <a:t>has become a common practice to record customer feedback right after completing business with them</a:t>
            </a:r>
            <a:r>
              <a:rPr lang="en-US" sz="1600" dirty="0" smtClean="0">
                <a:solidFill>
                  <a:schemeClr val="bg1"/>
                </a:solidFill>
              </a:rPr>
              <a:t>.</a:t>
            </a:r>
            <a:r>
              <a:rPr lang="en-US" sz="1600" dirty="0">
                <a:solidFill>
                  <a:schemeClr val="bg1"/>
                </a:solidFill>
              </a:rPr>
              <a:t> Data generated from surveys and customer feedback </a:t>
            </a:r>
            <a:r>
              <a:rPr lang="en-US" sz="1600" dirty="0" smtClean="0">
                <a:solidFill>
                  <a:schemeClr val="bg1"/>
                </a:solidFill>
              </a:rPr>
              <a:t>can use to display </a:t>
            </a:r>
            <a:r>
              <a:rPr lang="en-US" sz="1600" dirty="0">
                <a:solidFill>
                  <a:schemeClr val="bg1"/>
                </a:solidFill>
              </a:rPr>
              <a:t>where </a:t>
            </a:r>
            <a:r>
              <a:rPr lang="en-US" sz="1600" dirty="0" smtClean="0">
                <a:solidFill>
                  <a:schemeClr val="bg1"/>
                </a:solidFill>
              </a:rPr>
              <a:t>our </a:t>
            </a:r>
            <a:r>
              <a:rPr lang="en-US" sz="1600" dirty="0">
                <a:solidFill>
                  <a:schemeClr val="bg1"/>
                </a:solidFill>
              </a:rPr>
              <a:t>ecommerce business stands and which segment can be improved. In addition, due to regular communication with customers, </a:t>
            </a:r>
            <a:r>
              <a:rPr lang="en-US" sz="1600" dirty="0" smtClean="0">
                <a:solidFill>
                  <a:schemeClr val="bg1"/>
                </a:solidFill>
              </a:rPr>
              <a:t>we </a:t>
            </a:r>
            <a:r>
              <a:rPr lang="en-US" sz="1600" dirty="0">
                <a:solidFill>
                  <a:schemeClr val="bg1"/>
                </a:solidFill>
              </a:rPr>
              <a:t>also </a:t>
            </a:r>
            <a:r>
              <a:rPr lang="en-US" sz="1600" dirty="0" smtClean="0">
                <a:solidFill>
                  <a:schemeClr val="bg1"/>
                </a:solidFill>
              </a:rPr>
              <a:t>provide </a:t>
            </a:r>
            <a:r>
              <a:rPr lang="en-US" sz="1600" dirty="0">
                <a:solidFill>
                  <a:schemeClr val="bg1"/>
                </a:solidFill>
              </a:rPr>
              <a:t>them to write reviews of </a:t>
            </a:r>
            <a:r>
              <a:rPr lang="en-US" sz="1600" dirty="0" smtClean="0">
                <a:solidFill>
                  <a:schemeClr val="bg1"/>
                </a:solidFill>
              </a:rPr>
              <a:t>our </a:t>
            </a:r>
            <a:r>
              <a:rPr lang="en-US" sz="1600" dirty="0">
                <a:solidFill>
                  <a:schemeClr val="bg1"/>
                </a:solidFill>
              </a:rPr>
              <a:t>product or service on public rating </a:t>
            </a:r>
            <a:r>
              <a:rPr lang="en-US" sz="1600" dirty="0" smtClean="0">
                <a:solidFill>
                  <a:schemeClr val="bg1"/>
                </a:solidFill>
              </a:rPr>
              <a:t>forums which will be useful for others and us as well.</a:t>
            </a:r>
          </a:p>
          <a:p>
            <a:endParaRPr lang="en-IN" sz="1600" dirty="0">
              <a:solidFill>
                <a:schemeClr val="bg1"/>
              </a:solidFill>
            </a:endParaRPr>
          </a:p>
        </p:txBody>
      </p:sp>
      <p:sp>
        <p:nvSpPr>
          <p:cNvPr id="3" name="Rectangle 2"/>
          <p:cNvSpPr/>
          <p:nvPr/>
        </p:nvSpPr>
        <p:spPr>
          <a:xfrm>
            <a:off x="3902586" y="3244334"/>
            <a:ext cx="1338828" cy="369332"/>
          </a:xfrm>
          <a:prstGeom prst="rect">
            <a:avLst/>
          </a:prstGeom>
        </p:spPr>
        <p:txBody>
          <a:bodyPr wrap="none">
            <a:spAutoFit/>
          </a:bodyPr>
          <a:lstStyle/>
          <a:p>
            <a:r>
              <a:rPr lang="en-IN" dirty="0"/>
              <a:t>324019024</a:t>
            </a:r>
          </a:p>
        </p:txBody>
      </p:sp>
    </p:spTree>
    <p:extLst>
      <p:ext uri="{BB962C8B-B14F-4D97-AF65-F5344CB8AC3E}">
        <p14:creationId xmlns:p14="http://schemas.microsoft.com/office/powerpoint/2010/main" val="10585235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48</a:t>
            </a:fld>
            <a:endParaRPr lang="en-US" dirty="0"/>
          </a:p>
        </p:txBody>
      </p:sp>
      <p:sp>
        <p:nvSpPr>
          <p:cNvPr id="3" name="Title 2"/>
          <p:cNvSpPr>
            <a:spLocks noGrp="1"/>
          </p:cNvSpPr>
          <p:nvPr>
            <p:ph type="title"/>
          </p:nvPr>
        </p:nvSpPr>
        <p:spPr/>
        <p:txBody>
          <a:bodyPr/>
          <a:lstStyle/>
          <a:p>
            <a:r>
              <a:rPr lang="en-IN" dirty="0" smtClean="0"/>
              <a:t>TEST CASES</a:t>
            </a:r>
            <a:endParaRPr lang="en-IN" dirty="0"/>
          </a:p>
        </p:txBody>
      </p:sp>
      <p:sp>
        <p:nvSpPr>
          <p:cNvPr id="4" name="TextBox 3"/>
          <p:cNvSpPr txBox="1"/>
          <p:nvPr/>
        </p:nvSpPr>
        <p:spPr>
          <a:xfrm>
            <a:off x="251520" y="1581117"/>
            <a:ext cx="8424936" cy="3416320"/>
          </a:xfrm>
          <a:prstGeom prst="rect">
            <a:avLst/>
          </a:prstGeom>
          <a:noFill/>
        </p:spPr>
        <p:txBody>
          <a:bodyPr wrap="square" rtlCol="0">
            <a:spAutoFit/>
          </a:bodyPr>
          <a:lstStyle/>
          <a:p>
            <a:r>
              <a:rPr lang="en-IN" dirty="0" smtClean="0">
                <a:solidFill>
                  <a:schemeClr val="bg1"/>
                </a:solidFill>
              </a:rPr>
              <a:t>Our team has done a remarkable and full fledged testing of our project. We have included almost all types of scenarios and cases we have in our project. We have included the list of test cases we have done for the project and all are functionalities are working at </a:t>
            </a:r>
            <a:r>
              <a:rPr lang="en-IN" smtClean="0">
                <a:solidFill>
                  <a:schemeClr val="bg1"/>
                </a:solidFill>
              </a:rPr>
              <a:t>its best.</a:t>
            </a:r>
            <a:endParaRPr lang="en-IN" dirty="0" smtClean="0">
              <a:solidFill>
                <a:schemeClr val="bg1"/>
              </a:solidFill>
            </a:endParaRPr>
          </a:p>
          <a:p>
            <a:endParaRPr lang="en-IN" dirty="0">
              <a:solidFill>
                <a:schemeClr val="bg1"/>
              </a:solidFill>
            </a:endParaRPr>
          </a:p>
          <a:p>
            <a:r>
              <a:rPr lang="en-IN" dirty="0" smtClean="0">
                <a:solidFill>
                  <a:schemeClr val="bg1"/>
                </a:solidFill>
              </a:rPr>
              <a:t>We have divided the cases in three parts:</a:t>
            </a:r>
          </a:p>
          <a:p>
            <a:pPr marL="285750" indent="-285750">
              <a:buFont typeface="Arial" panose="020B0604020202020204" pitchFamily="34" charset="0"/>
              <a:buChar char="•"/>
            </a:pP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General Cases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smtClean="0">
                <a:solidFill>
                  <a:schemeClr val="bg1"/>
                </a:solidFill>
              </a:rPr>
              <a:t>User Registration</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smtClean="0">
                <a:solidFill>
                  <a:schemeClr val="bg1"/>
                </a:solidFill>
              </a:rPr>
              <a:t>Product Management</a:t>
            </a:r>
            <a:endParaRPr lang="en-IN" dirty="0">
              <a:solidFill>
                <a:schemeClr val="bg1"/>
              </a:solidFill>
            </a:endParaRPr>
          </a:p>
        </p:txBody>
      </p:sp>
    </p:spTree>
    <p:extLst>
      <p:ext uri="{BB962C8B-B14F-4D97-AF65-F5344CB8AC3E}">
        <p14:creationId xmlns:p14="http://schemas.microsoft.com/office/powerpoint/2010/main" val="34938548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TEST CASES</a:t>
            </a:r>
            <a:br>
              <a:rPr lang="en-US" dirty="0" smtClean="0"/>
            </a:br>
            <a:r>
              <a:rPr lang="en-US" sz="1800" dirty="0" smtClean="0"/>
              <a:t>General Cases</a:t>
            </a:r>
            <a:endParaRPr lang="en-US" sz="3600" dirty="0"/>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49</a:t>
            </a:fld>
            <a:endParaRPr lang="en-US" dirty="0"/>
          </a:p>
        </p:txBody>
      </p:sp>
      <p:sp>
        <p:nvSpPr>
          <p:cNvPr id="3" name="TextBox 2"/>
          <p:cNvSpPr txBox="1"/>
          <p:nvPr/>
        </p:nvSpPr>
        <p:spPr>
          <a:xfrm>
            <a:off x="611064" y="1484784"/>
            <a:ext cx="8136904" cy="4678204"/>
          </a:xfrm>
          <a:prstGeom prst="rect">
            <a:avLst/>
          </a:prstGeom>
          <a:noFill/>
        </p:spPr>
        <p:txBody>
          <a:bodyPr wrap="square" rtlCol="0">
            <a:spAutoFit/>
          </a:bodyPr>
          <a:lstStyle/>
          <a:p>
            <a:r>
              <a:rPr lang="en-IN" sz="2400" dirty="0" smtClean="0">
                <a:solidFill>
                  <a:schemeClr val="accent1"/>
                </a:solidFill>
                <a:latin typeface="Times New Roman" panose="02020603050405020304" pitchFamily="18" charset="0"/>
                <a:cs typeface="Times New Roman" panose="02020603050405020304" pitchFamily="18" charset="0"/>
              </a:rPr>
              <a:t>Verification</a:t>
            </a:r>
          </a:p>
          <a:p>
            <a:pPr marL="285750" indent="-285750">
              <a:buFont typeface="Wingdings" panose="05000000000000000000" pitchFamily="2" charset="2"/>
              <a:buChar char="§"/>
            </a:pPr>
            <a:r>
              <a:rPr lang="en-US" sz="1600" dirty="0">
                <a:solidFill>
                  <a:schemeClr val="bg1"/>
                </a:solidFill>
              </a:rPr>
              <a:t>Verify that the user is able to navigate through all the products across different categories</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all the links and banners are redirecting to correct product/category pages and none of the links are broken</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the company logo is clearly visible</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all the text – product, category name, price, and product description are </a:t>
            </a:r>
            <a:r>
              <a:rPr lang="en-US" sz="1600" dirty="0" smtClean="0">
                <a:solidFill>
                  <a:schemeClr val="bg1"/>
                </a:solidFill>
              </a:rPr>
              <a:t>displayed correctly.</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all the images – product and banner are clearly visible</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category pages have a relevant product listed specific to the category</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the correct count of total products is listed on the </a:t>
            </a:r>
            <a:r>
              <a:rPr lang="en-US" sz="1600" dirty="0" smtClean="0">
                <a:solidFill>
                  <a:schemeClr val="bg1"/>
                </a:solidFill>
              </a:rPr>
              <a:t>checkout page.</a:t>
            </a: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381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59678" y="332656"/>
            <a:ext cx="5122912" cy="799306"/>
          </a:xfrm>
        </p:spPr>
        <p:txBody>
          <a:bodyPr/>
          <a:lstStyle/>
          <a:p>
            <a:r>
              <a:rPr lang="en-US" sz="4400" dirty="0" smtClean="0"/>
              <a:t>Requirements</a:t>
            </a:r>
            <a:endParaRPr lang="en-US" sz="4400"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5</a:t>
            </a:fld>
            <a:endParaRPr lang="en-US" dirty="0"/>
          </a:p>
        </p:txBody>
      </p:sp>
      <p:sp>
        <p:nvSpPr>
          <p:cNvPr id="25" name="Rectangle 2"/>
          <p:cNvSpPr>
            <a:spLocks noGrp="1"/>
          </p:cNvSpPr>
          <p:nvPr>
            <p:ph idx="1"/>
          </p:nvPr>
        </p:nvSpPr>
        <p:spPr>
          <a:xfrm>
            <a:off x="457200" y="1425654"/>
            <a:ext cx="5554960" cy="347162"/>
          </a:xfrm>
        </p:spPr>
        <p:txBody>
          <a:bodyPr>
            <a:noAutofit/>
          </a:bodyPr>
          <a:lstStyle/>
          <a:p>
            <a:pPr marL="64008" indent="0">
              <a:buNone/>
            </a:pPr>
            <a:r>
              <a:rPr lang="en-US" sz="1400" dirty="0" smtClean="0"/>
              <a:t> We have developed this web applications using: </a:t>
            </a:r>
          </a:p>
          <a:p>
            <a:endParaRPr lang="en-US" sz="1400" dirty="0"/>
          </a:p>
          <a:p>
            <a:endParaRPr lang="en-US" sz="14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92" y="1844824"/>
            <a:ext cx="1714500" cy="17145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704" y="1844824"/>
            <a:ext cx="2057400" cy="141732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0898" y="5477806"/>
            <a:ext cx="2758440" cy="1059180"/>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717032"/>
            <a:ext cx="1839549" cy="1224136"/>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4141" y="3789040"/>
            <a:ext cx="2131955" cy="1442855"/>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2093" y="3919917"/>
            <a:ext cx="2468880" cy="1181100"/>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0192" y="2096284"/>
            <a:ext cx="2423160" cy="1211580"/>
          </a:xfrm>
          <a:prstGeom prst="rect">
            <a:avLst/>
          </a:prstGeom>
        </p:spPr>
      </p:pic>
      <p:sp>
        <p:nvSpPr>
          <p:cNvPr id="33" name="TextBox 32"/>
          <p:cNvSpPr txBox="1"/>
          <p:nvPr/>
        </p:nvSpPr>
        <p:spPr>
          <a:xfrm>
            <a:off x="827584" y="5061882"/>
            <a:ext cx="1872208" cy="369332"/>
          </a:xfrm>
          <a:prstGeom prst="rect">
            <a:avLst/>
          </a:prstGeom>
          <a:noFill/>
        </p:spPr>
        <p:txBody>
          <a:bodyPr wrap="square" rtlCol="0">
            <a:spAutoFit/>
          </a:bodyPr>
          <a:lstStyle/>
          <a:p>
            <a:r>
              <a:rPr lang="en-IN" dirty="0" smtClean="0">
                <a:solidFill>
                  <a:schemeClr val="bg1"/>
                </a:solidFill>
              </a:rPr>
              <a:t>Apache Server</a:t>
            </a:r>
            <a:endParaRPr lang="en-IN" dirty="0">
              <a:solidFill>
                <a:schemeClr val="bg1"/>
              </a:solidFill>
            </a:endParaRPr>
          </a:p>
        </p:txBody>
      </p:sp>
      <p:pic>
        <p:nvPicPr>
          <p:cNvPr id="1026" name="Picture 2" descr="How to use Hibernate to interact with relational databases | by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2161" y="5333030"/>
            <a:ext cx="2329712" cy="116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5185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50</a:t>
            </a:fld>
            <a:endParaRPr lang="en-US" dirty="0"/>
          </a:p>
        </p:txBody>
      </p:sp>
      <p:sp>
        <p:nvSpPr>
          <p:cNvPr id="2" name="TextBox 1"/>
          <p:cNvSpPr txBox="1"/>
          <p:nvPr/>
        </p:nvSpPr>
        <p:spPr>
          <a:xfrm>
            <a:off x="483485" y="476672"/>
            <a:ext cx="8136904" cy="2369880"/>
          </a:xfrm>
          <a:prstGeom prst="rect">
            <a:avLst/>
          </a:prstGeom>
          <a:noFill/>
        </p:spPr>
        <p:txBody>
          <a:bodyPr wrap="square" rtlCol="0">
            <a:spAutoFit/>
          </a:bodyPr>
          <a:lstStyle/>
          <a:p>
            <a:r>
              <a:rPr lang="en-IN" sz="2400" dirty="0" smtClean="0">
                <a:solidFill>
                  <a:schemeClr val="accent1"/>
                </a:solidFill>
              </a:rPr>
              <a:t>Search</a:t>
            </a:r>
          </a:p>
          <a:p>
            <a:endParaRPr lang="en-IN" sz="2400" dirty="0" smtClean="0">
              <a:solidFill>
                <a:schemeClr val="accent1"/>
              </a:solidFill>
            </a:endParaRPr>
          </a:p>
          <a:p>
            <a:pPr marL="285750" indent="-285750">
              <a:buFont typeface="Wingdings" panose="05000000000000000000" pitchFamily="2" charset="2"/>
              <a:buChar char="§"/>
            </a:pPr>
            <a:r>
              <a:rPr lang="en-US" sz="1600" dirty="0">
                <a:solidFill>
                  <a:schemeClr val="bg1"/>
                </a:solidFill>
              </a:rPr>
              <a:t>Verify that on searching all the product satisfying the search criteria are visible on the search result page</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the more relevant product for the search </a:t>
            </a:r>
            <a:r>
              <a:rPr lang="en-US" sz="1600" dirty="0" smtClean="0">
                <a:solidFill>
                  <a:schemeClr val="bg1"/>
                </a:solidFill>
              </a:rPr>
              <a:t>item </a:t>
            </a:r>
            <a:r>
              <a:rPr lang="en-US" sz="1600" dirty="0">
                <a:solidFill>
                  <a:schemeClr val="bg1"/>
                </a:solidFill>
              </a:rPr>
              <a:t>is displayed on the top for a particular search </a:t>
            </a:r>
            <a:r>
              <a:rPr lang="en-US" sz="1600" dirty="0" smtClean="0">
                <a:solidFill>
                  <a:schemeClr val="bg1"/>
                </a:solidFill>
              </a:rPr>
              <a:t>item.</a:t>
            </a:r>
            <a:r>
              <a:rPr lang="en-US" dirty="0" smtClean="0"/>
              <a:t>.</a:t>
            </a:r>
          </a:p>
          <a:p>
            <a:pPr marL="285750" indent="-285750">
              <a:buFont typeface="Wingdings" panose="05000000000000000000" pitchFamily="2" charset="2"/>
              <a:buChar char="§"/>
            </a:pPr>
            <a:endParaRPr lang="en-IN" dirty="0">
              <a:solidFill>
                <a:schemeClr val="bg1"/>
              </a:solidFill>
            </a:endParaRPr>
          </a:p>
        </p:txBody>
      </p:sp>
      <p:sp>
        <p:nvSpPr>
          <p:cNvPr id="3" name="TextBox 2"/>
          <p:cNvSpPr txBox="1"/>
          <p:nvPr/>
        </p:nvSpPr>
        <p:spPr>
          <a:xfrm>
            <a:off x="495648" y="3284984"/>
            <a:ext cx="8008829" cy="2062103"/>
          </a:xfrm>
          <a:prstGeom prst="rect">
            <a:avLst/>
          </a:prstGeom>
          <a:noFill/>
        </p:spPr>
        <p:txBody>
          <a:bodyPr wrap="square" rtlCol="0">
            <a:spAutoFit/>
          </a:bodyPr>
          <a:lstStyle/>
          <a:p>
            <a:r>
              <a:rPr lang="en-IN" sz="2400" dirty="0" smtClean="0">
                <a:solidFill>
                  <a:schemeClr val="accent1"/>
                </a:solidFill>
              </a:rPr>
              <a:t>Filtering</a:t>
            </a:r>
          </a:p>
          <a:p>
            <a:endParaRPr lang="en-IN" sz="2400" dirty="0" smtClean="0">
              <a:solidFill>
                <a:schemeClr val="accent1"/>
              </a:solidFill>
            </a:endParaRPr>
          </a:p>
          <a:p>
            <a:pPr marL="285750" indent="-285750">
              <a:buFont typeface="Wingdings" panose="05000000000000000000" pitchFamily="2" charset="2"/>
              <a:buChar char="§"/>
            </a:pPr>
            <a:r>
              <a:rPr lang="en-US" sz="1600" dirty="0">
                <a:solidFill>
                  <a:schemeClr val="bg1"/>
                </a:solidFill>
              </a:rPr>
              <a:t>Verify that filtering functionality correctly filters products based on the filter applied</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that filtering works correctly on category pages</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that filtering works correctly on the search result page</a:t>
            </a:r>
            <a:r>
              <a:rPr lang="en-US" sz="1600" dirty="0" smtClean="0">
                <a:solidFill>
                  <a:schemeClr val="bg1"/>
                </a:solidFill>
              </a:rPr>
              <a:t>.</a:t>
            </a:r>
          </a:p>
        </p:txBody>
      </p:sp>
    </p:spTree>
    <p:extLst>
      <p:ext uri="{BB962C8B-B14F-4D97-AF65-F5344CB8AC3E}">
        <p14:creationId xmlns:p14="http://schemas.microsoft.com/office/powerpoint/2010/main" val="23359034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TEST CASES</a:t>
            </a:r>
            <a:br>
              <a:rPr lang="en-US" dirty="0" smtClean="0"/>
            </a:br>
            <a:r>
              <a:rPr lang="en-US" sz="1800" dirty="0" smtClean="0"/>
              <a:t>User Registration</a:t>
            </a:r>
            <a:endParaRPr lang="en-US" sz="3600" dirty="0"/>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51</a:t>
            </a:fld>
            <a:endParaRPr lang="en-US" dirty="0"/>
          </a:p>
        </p:txBody>
      </p:sp>
      <p:sp>
        <p:nvSpPr>
          <p:cNvPr id="3" name="TextBox 2"/>
          <p:cNvSpPr txBox="1"/>
          <p:nvPr/>
        </p:nvSpPr>
        <p:spPr>
          <a:xfrm>
            <a:off x="628411" y="1340768"/>
            <a:ext cx="8136904" cy="4031873"/>
          </a:xfrm>
          <a:prstGeom prst="rect">
            <a:avLst/>
          </a:prstGeom>
          <a:noFill/>
        </p:spPr>
        <p:txBody>
          <a:bodyPr wrap="square" rtlCol="0">
            <a:spAutoFit/>
          </a:bodyPr>
          <a:lstStyle/>
          <a:p>
            <a:pPr marL="285750" indent="-285750">
              <a:buFont typeface="Wingdings" panose="05000000000000000000" pitchFamily="2" charset="2"/>
              <a:buChar char="§"/>
            </a:pPr>
            <a:r>
              <a:rPr lang="en-US" sz="1600" dirty="0">
                <a:solidFill>
                  <a:schemeClr val="bg1"/>
                </a:solidFill>
              </a:rPr>
              <a:t>Verify that all the specified fields are present on the registration page</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a:solidFill>
                  <a:schemeClr val="bg1"/>
                </a:solidFill>
              </a:rPr>
              <a:t>Verify that the required/mandatory fields </a:t>
            </a:r>
            <a:r>
              <a:rPr lang="en-US" sz="1600" dirty="0" smtClean="0">
                <a:solidFill>
                  <a:schemeClr val="bg1"/>
                </a:solidFill>
              </a:rPr>
              <a:t>are given by the users.</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that for better user interface dropdowns, radio buttons and </a:t>
            </a:r>
            <a:r>
              <a:rPr lang="en-US" sz="1600" dirty="0" smtClean="0">
                <a:solidFill>
                  <a:schemeClr val="bg1"/>
                </a:solidFill>
              </a:rPr>
              <a:t>checkboxes etc. </a:t>
            </a:r>
            <a:r>
              <a:rPr lang="en-US" sz="1600" dirty="0">
                <a:solidFill>
                  <a:schemeClr val="bg1"/>
                </a:solidFill>
              </a:rPr>
              <a:t>fields are displayed wherever possible instead of just </a:t>
            </a:r>
            <a:r>
              <a:rPr lang="en-US" sz="1600" dirty="0" smtClean="0">
                <a:solidFill>
                  <a:schemeClr val="bg1"/>
                </a:solidFill>
              </a:rPr>
              <a:t>textboxes.</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the page has both submit and </a:t>
            </a:r>
            <a:r>
              <a:rPr lang="en-US" sz="1600" dirty="0" smtClean="0">
                <a:solidFill>
                  <a:schemeClr val="bg1"/>
                </a:solidFill>
              </a:rPr>
              <a:t>reset </a:t>
            </a:r>
            <a:r>
              <a:rPr lang="en-US" sz="1600" dirty="0">
                <a:solidFill>
                  <a:schemeClr val="bg1"/>
                </a:solidFill>
              </a:rPr>
              <a:t>buttons at the end</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that clicking submits button after entering all the required fields, submits the data to the server</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that clicking </a:t>
            </a:r>
            <a:r>
              <a:rPr lang="en-US" sz="1600" dirty="0" smtClean="0">
                <a:solidFill>
                  <a:schemeClr val="bg1"/>
                </a:solidFill>
              </a:rPr>
              <a:t>reset </a:t>
            </a:r>
            <a:r>
              <a:rPr lang="en-US" sz="1600" dirty="0">
                <a:solidFill>
                  <a:schemeClr val="bg1"/>
                </a:solidFill>
              </a:rPr>
              <a:t>button after entering all the required fields, </a:t>
            </a:r>
            <a:r>
              <a:rPr lang="en-US" sz="1600" dirty="0" smtClean="0">
                <a:solidFill>
                  <a:schemeClr val="bg1"/>
                </a:solidFill>
              </a:rPr>
              <a:t>reset </a:t>
            </a:r>
            <a:r>
              <a:rPr lang="en-US" sz="1600" dirty="0">
                <a:solidFill>
                  <a:schemeClr val="bg1"/>
                </a:solidFill>
              </a:rPr>
              <a:t>all the fields</a:t>
            </a:r>
            <a:r>
              <a:rPr lang="en-US" sz="1600" dirty="0" smtClean="0">
                <a:solidFill>
                  <a:schemeClr val="bg1"/>
                </a:solidFill>
              </a:rPr>
              <a:t>.</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a:t>
            </a:r>
            <a:r>
              <a:rPr lang="en-US" sz="1600" dirty="0">
                <a:solidFill>
                  <a:schemeClr val="bg1"/>
                </a:solidFill>
              </a:rPr>
              <a:t>that whenever possible validation should take place at client </a:t>
            </a:r>
            <a:r>
              <a:rPr lang="en-US" sz="1600" dirty="0" smtClean="0">
                <a:solidFill>
                  <a:schemeClr val="bg1"/>
                </a:solidFill>
              </a:rPr>
              <a:t>side.</a:t>
            </a:r>
          </a:p>
        </p:txBody>
      </p:sp>
    </p:spTree>
    <p:extLst>
      <p:ext uri="{BB962C8B-B14F-4D97-AF65-F5344CB8AC3E}">
        <p14:creationId xmlns:p14="http://schemas.microsoft.com/office/powerpoint/2010/main" val="3543809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52</a:t>
            </a:fld>
            <a:endParaRPr lang="en-US" dirty="0"/>
          </a:p>
        </p:txBody>
      </p:sp>
      <p:sp>
        <p:nvSpPr>
          <p:cNvPr id="2" name="Rectangle 1"/>
          <p:cNvSpPr/>
          <p:nvPr/>
        </p:nvSpPr>
        <p:spPr>
          <a:xfrm>
            <a:off x="488669" y="1340768"/>
            <a:ext cx="8352928" cy="2585323"/>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bg1"/>
                </a:solidFill>
              </a:rPr>
              <a:t>Verify that not filling the optional fields and clicking the submit button will still send data to the </a:t>
            </a:r>
            <a:r>
              <a:rPr lang="en-US" sz="1600" dirty="0" smtClean="0">
                <a:solidFill>
                  <a:schemeClr val="bg1"/>
                </a:solidFill>
              </a:rPr>
              <a:t>server.</a:t>
            </a:r>
            <a:endParaRPr lang="en-US" sz="1600" dirty="0">
              <a:solidFill>
                <a:schemeClr val="bg1"/>
              </a:solidFill>
            </a:endParaRP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Check </a:t>
            </a:r>
            <a:r>
              <a:rPr lang="en-US" sz="1600" dirty="0">
                <a:solidFill>
                  <a:schemeClr val="bg1"/>
                </a:solidFill>
              </a:rPr>
              <a:t>validation on the date and email fields (only valid </a:t>
            </a:r>
            <a:r>
              <a:rPr lang="en-US" sz="1600" dirty="0" smtClean="0">
                <a:solidFill>
                  <a:schemeClr val="bg1"/>
                </a:solidFill>
              </a:rPr>
              <a:t>dates </a:t>
            </a:r>
            <a:r>
              <a:rPr lang="en-US" sz="1600" dirty="0">
                <a:solidFill>
                  <a:schemeClr val="bg1"/>
                </a:solidFill>
              </a:rPr>
              <a:t>and valid email </a:t>
            </a:r>
            <a:r>
              <a:rPr lang="en-US" sz="1600" dirty="0" smtClean="0">
                <a:solidFill>
                  <a:schemeClr val="bg1"/>
                </a:solidFill>
              </a:rPr>
              <a:t>Id) </a:t>
            </a:r>
            <a:r>
              <a:rPr lang="en-US" sz="1600" dirty="0">
                <a:solidFill>
                  <a:schemeClr val="bg1"/>
                </a:solidFill>
              </a:rPr>
              <a:t>should be allowed.</a:t>
            </a: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Characters and special symbols are not allowed in numeric input boxes.</a:t>
            </a:r>
            <a:endParaRPr lang="en-US" sz="1600" dirty="0">
              <a:solidFill>
                <a:schemeClr val="bg1"/>
              </a:solidFill>
            </a:endParaRPr>
          </a:p>
          <a:p>
            <a:pPr marL="285750" indent="-285750">
              <a:buFont typeface="Wingdings" panose="05000000000000000000" pitchFamily="2" charset="2"/>
              <a:buChar char="§"/>
            </a:pPr>
            <a:endParaRPr lang="en-US" sz="1600" dirty="0" smtClean="0">
              <a:solidFill>
                <a:schemeClr val="bg1"/>
              </a:solidFill>
            </a:endParaRPr>
          </a:p>
          <a:p>
            <a:pPr marL="285750" indent="-285750">
              <a:buFont typeface="Wingdings" panose="05000000000000000000" pitchFamily="2" charset="2"/>
              <a:buChar char="§"/>
            </a:pPr>
            <a:r>
              <a:rPr lang="en-US" sz="1600" dirty="0" smtClean="0">
                <a:solidFill>
                  <a:schemeClr val="bg1"/>
                </a:solidFill>
              </a:rPr>
              <a:t>Verify that user cannot signup with same email for different </a:t>
            </a:r>
            <a:r>
              <a:rPr lang="en-US" sz="1600" dirty="0" err="1" smtClean="0">
                <a:solidFill>
                  <a:schemeClr val="bg1"/>
                </a:solidFill>
              </a:rPr>
              <a:t>BuyFy</a:t>
            </a:r>
            <a:r>
              <a:rPr lang="en-US" sz="1600" dirty="0" smtClean="0">
                <a:solidFill>
                  <a:schemeClr val="bg1"/>
                </a:solidFill>
              </a:rPr>
              <a:t> account.</a:t>
            </a:r>
            <a:r>
              <a:rPr lang="en-US" dirty="0">
                <a:solidFill>
                  <a:schemeClr val="bg1"/>
                </a:solidFill>
              </a:rPr>
              <a:t/>
            </a:r>
            <a:br>
              <a:rPr lang="en-US" dirty="0">
                <a:solidFill>
                  <a:schemeClr val="bg1"/>
                </a:solidFill>
              </a:rPr>
            </a:b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7227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TEST CASES</a:t>
            </a:r>
            <a:br>
              <a:rPr lang="en-US" dirty="0" smtClean="0"/>
            </a:br>
            <a:r>
              <a:rPr lang="en-US" sz="1800" dirty="0" smtClean="0"/>
              <a:t>Product Management</a:t>
            </a:r>
            <a:endParaRPr lang="en-US" sz="3600" dirty="0"/>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53</a:t>
            </a:fld>
            <a:endParaRPr lang="en-US" dirty="0"/>
          </a:p>
        </p:txBody>
      </p:sp>
      <p:sp>
        <p:nvSpPr>
          <p:cNvPr id="3" name="TextBox 2"/>
          <p:cNvSpPr txBox="1"/>
          <p:nvPr/>
        </p:nvSpPr>
        <p:spPr>
          <a:xfrm>
            <a:off x="611064" y="1700808"/>
            <a:ext cx="813690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solidFill>
                  <a:schemeClr val="bg1"/>
                </a:solidFill>
              </a:rPr>
              <a:t>Verify </a:t>
            </a:r>
            <a:r>
              <a:rPr lang="en-US" dirty="0">
                <a:solidFill>
                  <a:schemeClr val="bg1"/>
                </a:solidFill>
              </a:rPr>
              <a:t>that the user can add to cart one or more products</a:t>
            </a:r>
            <a:r>
              <a:rPr lang="en-US" dirty="0" smtClean="0">
                <a:solidFill>
                  <a:schemeClr val="bg1"/>
                </a:solidFill>
              </a:rPr>
              <a:t>.</a:t>
            </a:r>
          </a:p>
          <a:p>
            <a:pPr marL="285750" indent="-285750">
              <a:buFont typeface="Wingdings" panose="05000000000000000000" pitchFamily="2" charset="2"/>
              <a:buChar char="§"/>
            </a:pPr>
            <a:r>
              <a:rPr lang="en-US" dirty="0" smtClean="0">
                <a:solidFill>
                  <a:schemeClr val="bg1"/>
                </a:solidFill>
              </a:rPr>
              <a:t>Verify </a:t>
            </a:r>
            <a:r>
              <a:rPr lang="en-US" dirty="0">
                <a:solidFill>
                  <a:schemeClr val="bg1"/>
                </a:solidFill>
              </a:rPr>
              <a:t>that the user can buy products added to the cart after signing in to the </a:t>
            </a:r>
            <a:r>
              <a:rPr lang="en-US" dirty="0" smtClean="0">
                <a:solidFill>
                  <a:schemeClr val="bg1"/>
                </a:solidFill>
              </a:rPr>
              <a:t>application.</a:t>
            </a:r>
          </a:p>
          <a:p>
            <a:pPr marL="285750" indent="-285750">
              <a:buFont typeface="Wingdings" panose="05000000000000000000" pitchFamily="2" charset="2"/>
              <a:buChar char="§"/>
            </a:pPr>
            <a:r>
              <a:rPr lang="en-US" dirty="0">
                <a:solidFill>
                  <a:schemeClr val="bg1"/>
                </a:solidFill>
              </a:rPr>
              <a:t>Verify that the user can successfully buy more than one product that was added to his/her cart</a:t>
            </a:r>
            <a:r>
              <a:rPr lang="en-US" dirty="0" smtClean="0">
                <a:solidFill>
                  <a:schemeClr val="bg1"/>
                </a:solidFill>
              </a:rPr>
              <a:t>.</a:t>
            </a:r>
          </a:p>
          <a:p>
            <a:pPr marL="285750" indent="-285750">
              <a:buFont typeface="Wingdings" panose="05000000000000000000" pitchFamily="2" charset="2"/>
              <a:buChar char="§"/>
            </a:pPr>
            <a:r>
              <a:rPr lang="en-US" dirty="0" smtClean="0">
                <a:solidFill>
                  <a:schemeClr val="bg1"/>
                </a:solidFill>
              </a:rPr>
              <a:t>Verify that the option of payment is working fine.</a:t>
            </a:r>
          </a:p>
          <a:p>
            <a:pPr marL="285750" indent="-285750">
              <a:buFont typeface="Wingdings" panose="05000000000000000000" pitchFamily="2" charset="2"/>
              <a:buChar char="§"/>
            </a:pPr>
            <a:r>
              <a:rPr lang="en-US" dirty="0" smtClean="0">
                <a:solidFill>
                  <a:schemeClr val="bg1"/>
                </a:solidFill>
              </a:rPr>
              <a:t>Verify </a:t>
            </a:r>
            <a:r>
              <a:rPr lang="en-US" dirty="0">
                <a:solidFill>
                  <a:schemeClr val="bg1"/>
                </a:solidFill>
              </a:rPr>
              <a:t>that </a:t>
            </a:r>
            <a:r>
              <a:rPr lang="en-US" dirty="0" smtClean="0">
                <a:solidFill>
                  <a:schemeClr val="bg1"/>
                </a:solidFill>
              </a:rPr>
              <a:t>the payment gateway is </a:t>
            </a:r>
            <a:r>
              <a:rPr lang="en-US" dirty="0">
                <a:solidFill>
                  <a:schemeClr val="bg1"/>
                </a:solidFill>
              </a:rPr>
              <a:t>working fine</a:t>
            </a:r>
            <a:r>
              <a:rPr lang="en-US" dirty="0" smtClean="0">
                <a:solidFill>
                  <a:schemeClr val="bg1"/>
                </a:solidFill>
              </a:rPr>
              <a:t>.</a:t>
            </a:r>
          </a:p>
        </p:txBody>
      </p:sp>
    </p:spTree>
    <p:extLst>
      <p:ext uri="{BB962C8B-B14F-4D97-AF65-F5344CB8AC3E}">
        <p14:creationId xmlns:p14="http://schemas.microsoft.com/office/powerpoint/2010/main" val="28544757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WORKFLOW</a:t>
            </a:r>
            <a:endParaRPr lang="en-US" dirty="0"/>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54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082163"/>
            <a:ext cx="6552728" cy="5699857"/>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55</a:t>
            </a:fld>
            <a:endParaRPr lang="en-US" dirty="0"/>
          </a:p>
        </p:txBody>
      </p:sp>
      <p:sp>
        <p:nvSpPr>
          <p:cNvPr id="2" name="TextBox 1"/>
          <p:cNvSpPr txBox="1"/>
          <p:nvPr/>
        </p:nvSpPr>
        <p:spPr>
          <a:xfrm>
            <a:off x="465750" y="1484784"/>
            <a:ext cx="8064896" cy="4247317"/>
          </a:xfrm>
          <a:prstGeom prst="rect">
            <a:avLst/>
          </a:prstGeom>
          <a:noFill/>
        </p:spPr>
        <p:txBody>
          <a:bodyPr wrap="square" rtlCol="0">
            <a:spAutoFit/>
          </a:bodyPr>
          <a:lstStyle/>
          <a:p>
            <a:pPr marL="285750" indent="-285750">
              <a:buFont typeface="Wingdings" panose="05000000000000000000" pitchFamily="2" charset="2"/>
              <a:buChar char="§"/>
            </a:pPr>
            <a:r>
              <a:rPr lang="en-IN" dirty="0" smtClean="0">
                <a:solidFill>
                  <a:schemeClr val="bg1"/>
                </a:solidFill>
              </a:rPr>
              <a:t>Homepage is available to every user. If a user wants to buy a product then he/she has to first register at our site by filling the credentials. The user will get an email for the same.</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smtClean="0">
                <a:solidFill>
                  <a:schemeClr val="bg1"/>
                </a:solidFill>
              </a:rPr>
              <a:t>Once user is registered, add to cart functionality has been opened. user can add, remove, update the cart.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smtClean="0">
                <a:solidFill>
                  <a:schemeClr val="bg1"/>
                </a:solidFill>
              </a:rPr>
              <a:t>User can login with the same credentials anytime.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smtClean="0">
                <a:solidFill>
                  <a:schemeClr val="bg1"/>
                </a:solidFill>
              </a:rPr>
              <a:t>When the buyer press the checkout page the user is redirected to a page displaying the order details.</a:t>
            </a:r>
          </a:p>
          <a:p>
            <a:pPr marL="285750" indent="-285750">
              <a:buFont typeface="Wingdings" panose="05000000000000000000" pitchFamily="2" charset="2"/>
              <a:buChar char="§"/>
            </a:pPr>
            <a:endParaRPr lang="en-IN" dirty="0" smtClean="0">
              <a:solidFill>
                <a:schemeClr val="bg1"/>
              </a:solidFill>
            </a:endParaRPr>
          </a:p>
          <a:p>
            <a:pPr marL="285750" indent="-285750">
              <a:buFont typeface="Wingdings" panose="05000000000000000000" pitchFamily="2" charset="2"/>
              <a:buChar char="§"/>
            </a:pPr>
            <a:r>
              <a:rPr lang="en-IN" dirty="0" smtClean="0">
                <a:solidFill>
                  <a:schemeClr val="bg1"/>
                </a:solidFill>
              </a:rPr>
              <a:t>The buyer can later check his/her order in the My Orders page.</a:t>
            </a:r>
          </a:p>
          <a:p>
            <a:endParaRPr lang="en-IN" dirty="0">
              <a:solidFill>
                <a:schemeClr val="bg1"/>
              </a:solidFill>
            </a:endParaRPr>
          </a:p>
          <a:p>
            <a:endParaRPr lang="en-IN" dirty="0">
              <a:solidFill>
                <a:schemeClr val="bg1"/>
              </a:solidFill>
            </a:endParaRPr>
          </a:p>
        </p:txBody>
      </p:sp>
      <p:sp>
        <p:nvSpPr>
          <p:cNvPr id="3" name="Rectangle 2"/>
          <p:cNvSpPr/>
          <p:nvPr/>
        </p:nvSpPr>
        <p:spPr>
          <a:xfrm>
            <a:off x="611560" y="474947"/>
            <a:ext cx="3009820" cy="369332"/>
          </a:xfrm>
          <a:prstGeom prst="rect">
            <a:avLst/>
          </a:prstGeom>
        </p:spPr>
        <p:txBody>
          <a:bodyPr wrap="square">
            <a:spAutoFit/>
          </a:bodyPr>
          <a:lstStyle/>
          <a:p>
            <a:r>
              <a:rPr lang="en-US" dirty="0"/>
              <a:t>WORKFLOW</a:t>
            </a:r>
            <a:endParaRPr lang="en-US" dirty="0">
              <a:solidFill>
                <a:srgbClr val="FF0000"/>
              </a:solidFill>
            </a:endParaRPr>
          </a:p>
        </p:txBody>
      </p:sp>
      <p:sp>
        <p:nvSpPr>
          <p:cNvPr id="5" name="Rectangle 1"/>
          <p:cNvSpPr>
            <a:spLocks noGrp="1"/>
          </p:cNvSpPr>
          <p:nvPr>
            <p:ph type="title"/>
          </p:nvPr>
        </p:nvSpPr>
        <p:spPr>
          <a:xfrm>
            <a:off x="457200" y="365395"/>
            <a:ext cx="4876800" cy="799306"/>
          </a:xfrm>
        </p:spPr>
        <p:txBody>
          <a:bodyPr/>
          <a:lstStyle/>
          <a:p>
            <a:r>
              <a:rPr lang="en-US" dirty="0" smtClean="0"/>
              <a:t>WORKFLOW</a:t>
            </a:r>
            <a:endParaRPr lang="en-US" dirty="0"/>
          </a:p>
        </p:txBody>
      </p:sp>
    </p:spTree>
    <p:extLst>
      <p:ext uri="{BB962C8B-B14F-4D97-AF65-F5344CB8AC3E}">
        <p14:creationId xmlns:p14="http://schemas.microsoft.com/office/powerpoint/2010/main" val="40503179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56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5282845"/>
          </a:xfrm>
          <a:prstGeom prst="rect">
            <a:avLst/>
          </a:prstGeom>
        </p:spPr>
      </p:pic>
      <p:sp>
        <p:nvSpPr>
          <p:cNvPr id="5" name="Rectangle 1"/>
          <p:cNvSpPr>
            <a:spLocks noGrp="1"/>
          </p:cNvSpPr>
          <p:nvPr>
            <p:ph type="title"/>
          </p:nvPr>
        </p:nvSpPr>
        <p:spPr>
          <a:xfrm>
            <a:off x="457200" y="365395"/>
            <a:ext cx="4876800" cy="799306"/>
          </a:xfrm>
        </p:spPr>
        <p:txBody>
          <a:bodyPr/>
          <a:lstStyle/>
          <a:p>
            <a:r>
              <a:rPr lang="en-US" dirty="0" smtClean="0"/>
              <a:t>ER-DIAGRAM</a:t>
            </a:r>
            <a:endParaRPr lang="en-US" dirty="0"/>
          </a:p>
        </p:txBody>
      </p:sp>
    </p:spTree>
    <p:extLst>
      <p:ext uri="{BB962C8B-B14F-4D97-AF65-F5344CB8AC3E}">
        <p14:creationId xmlns:p14="http://schemas.microsoft.com/office/powerpoint/2010/main" val="2877802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07504" y="404664"/>
            <a:ext cx="6840760" cy="675926"/>
          </a:xfrm>
        </p:spPr>
        <p:txBody>
          <a:bodyPr/>
          <a:lstStyle/>
          <a:p>
            <a:r>
              <a:rPr lang="en-US" sz="3200" dirty="0" smtClean="0"/>
              <a:t>SCOPE OF ENHANCEMENT</a:t>
            </a:r>
            <a:endParaRPr lang="en-US" sz="3200" dirty="0"/>
          </a:p>
        </p:txBody>
      </p:sp>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57</a:t>
            </a:fld>
            <a:endParaRPr lang="en-US" dirty="0"/>
          </a:p>
        </p:txBody>
      </p:sp>
      <p:sp>
        <p:nvSpPr>
          <p:cNvPr id="3" name="Rectangle 2"/>
          <p:cNvSpPr/>
          <p:nvPr/>
        </p:nvSpPr>
        <p:spPr>
          <a:xfrm>
            <a:off x="467544" y="1268760"/>
            <a:ext cx="8496944" cy="3323987"/>
          </a:xfrm>
          <a:prstGeom prst="rect">
            <a:avLst/>
          </a:prstGeom>
        </p:spPr>
        <p:txBody>
          <a:bodyPr wrap="square">
            <a:spAutoFit/>
          </a:bodyPr>
          <a:lstStyle/>
          <a:p>
            <a:pPr marL="285750" indent="-285750">
              <a:buFont typeface="Wingdings" panose="05000000000000000000" pitchFamily="2" charset="2"/>
              <a:buChar char="§"/>
            </a:pPr>
            <a:r>
              <a:rPr lang="en-US" sz="2400" dirty="0" smtClean="0">
                <a:solidFill>
                  <a:schemeClr val="bg1"/>
                </a:solidFill>
              </a:rPr>
              <a:t>Return functionality of the products will be added on upcoming enhancements.</a:t>
            </a:r>
            <a:endParaRPr lang="en-US" sz="2400" dirty="0">
              <a:solidFill>
                <a:schemeClr val="bg1"/>
              </a:solidFill>
            </a:endParaRPr>
          </a:p>
          <a:p>
            <a:pPr marL="285750" indent="-285750">
              <a:buFont typeface="Wingdings" panose="05000000000000000000" pitchFamily="2" charset="2"/>
              <a:buChar char="§"/>
            </a:pPr>
            <a:r>
              <a:rPr lang="en-US" sz="2400" dirty="0">
                <a:solidFill>
                  <a:schemeClr val="bg1"/>
                </a:solidFill>
                <a:cs typeface="Times New Roman" panose="02020603050405020304" pitchFamily="18" charset="0"/>
              </a:rPr>
              <a:t>F</a:t>
            </a:r>
            <a:r>
              <a:rPr lang="en-US" sz="2400" dirty="0" smtClean="0">
                <a:solidFill>
                  <a:schemeClr val="bg1"/>
                </a:solidFill>
                <a:cs typeface="Times New Roman" panose="02020603050405020304" pitchFamily="18" charset="0"/>
              </a:rPr>
              <a:t>unction of cancelling the orders.</a:t>
            </a:r>
          </a:p>
          <a:p>
            <a:pPr marL="285750" indent="-285750">
              <a:buFont typeface="Wingdings" panose="05000000000000000000" pitchFamily="2" charset="2"/>
              <a:buChar char="§"/>
            </a:pPr>
            <a:r>
              <a:rPr lang="en-US" sz="2400" dirty="0" smtClean="0">
                <a:solidFill>
                  <a:schemeClr val="bg1"/>
                </a:solidFill>
                <a:cs typeface="Times New Roman" panose="02020603050405020304" pitchFamily="18" charset="0"/>
              </a:rPr>
              <a:t>Function of reordering of orders which were cancelled.</a:t>
            </a:r>
          </a:p>
          <a:p>
            <a:pPr marL="285750" indent="-285750">
              <a:buFont typeface="Wingdings" panose="05000000000000000000" pitchFamily="2" charset="2"/>
              <a:buChar char="§"/>
            </a:pPr>
            <a:r>
              <a:rPr lang="en-US" sz="2400" dirty="0">
                <a:solidFill>
                  <a:schemeClr val="bg1"/>
                </a:solidFill>
                <a:cs typeface="Times New Roman" panose="02020603050405020304" pitchFamily="18" charset="0"/>
              </a:rPr>
              <a:t>Function of applying coupons and </a:t>
            </a:r>
            <a:r>
              <a:rPr lang="en-US" sz="2400" dirty="0" err="1">
                <a:solidFill>
                  <a:schemeClr val="bg1"/>
                </a:solidFill>
                <a:cs typeface="Times New Roman" panose="02020603050405020304" pitchFamily="18" charset="0"/>
              </a:rPr>
              <a:t>promocodes</a:t>
            </a:r>
            <a:r>
              <a:rPr lang="en-US" sz="2400" dirty="0">
                <a:solidFill>
                  <a:schemeClr val="bg1"/>
                </a:solidFill>
                <a:cs typeface="Times New Roman" panose="02020603050405020304" pitchFamily="18" charset="0"/>
              </a:rPr>
              <a:t> for discount</a:t>
            </a:r>
            <a:r>
              <a:rPr lang="en-US" sz="2400" dirty="0" smtClean="0">
                <a:solidFill>
                  <a:schemeClr val="bg1"/>
                </a:solidFill>
                <a:cs typeface="Times New Roman" panose="02020603050405020304" pitchFamily="18" charset="0"/>
              </a:rPr>
              <a:t>.</a:t>
            </a:r>
          </a:p>
          <a:p>
            <a:pPr marL="285750" indent="-285750">
              <a:buFont typeface="Wingdings" panose="05000000000000000000" pitchFamily="2" charset="2"/>
              <a:buChar char="§"/>
            </a:pPr>
            <a:r>
              <a:rPr lang="en-US" sz="2400" dirty="0">
                <a:solidFill>
                  <a:schemeClr val="bg1"/>
                </a:solidFill>
                <a:cs typeface="Times New Roman" panose="02020603050405020304" pitchFamily="18" charset="0"/>
              </a:rPr>
              <a:t>Function of automated chat window if the user has a query to ask</a:t>
            </a:r>
            <a:r>
              <a:rPr lang="en-US" sz="2400" dirty="0" smtClean="0">
                <a:solidFill>
                  <a:schemeClr val="bg1"/>
                </a:solidFill>
                <a:cs typeface="Times New Roman" panose="02020603050405020304" pitchFamily="18" charset="0"/>
              </a:rPr>
              <a:t>.</a:t>
            </a:r>
          </a:p>
          <a:p>
            <a:pPr marL="285750" indent="-285750">
              <a:buFont typeface="Wingdings" panose="05000000000000000000" pitchFamily="2" charset="2"/>
              <a:buChar char="§"/>
            </a:pPr>
            <a:endParaRPr lang="en-US"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p:txBody>
          <a:bodyPr/>
          <a:lstStyle/>
          <a:p>
            <a:fld id="{FEA1243F-3000-4347-94A4-FBDEAD3122CB}" type="slidenum">
              <a:rPr lang="en-US" smtClean="0"/>
              <a:pPr/>
              <a:t>6</a:t>
            </a:fld>
            <a:endParaRPr lang="en-US" dirty="0"/>
          </a:p>
        </p:txBody>
      </p:sp>
      <p:sp>
        <p:nvSpPr>
          <p:cNvPr id="3" name="Title 2"/>
          <p:cNvSpPr>
            <a:spLocks noGrp="1"/>
          </p:cNvSpPr>
          <p:nvPr>
            <p:ph type="title"/>
          </p:nvPr>
        </p:nvSpPr>
        <p:spPr>
          <a:xfrm>
            <a:off x="466724" y="381198"/>
            <a:ext cx="5113387" cy="1103586"/>
          </a:xfrm>
        </p:spPr>
        <p:txBody>
          <a:bodyPr/>
          <a:lstStyle/>
          <a:p>
            <a:r>
              <a:rPr lang="en-IN" dirty="0" smtClean="0"/>
              <a:t>Functional Modules</a:t>
            </a:r>
            <a:br>
              <a:rPr lang="en-IN" dirty="0" smtClean="0"/>
            </a:br>
            <a:r>
              <a:rPr lang="en-IN" sz="1800" dirty="0" smtClean="0"/>
              <a:t>for Customer</a:t>
            </a:r>
            <a:endParaRPr lang="en-IN" dirty="0"/>
          </a:p>
        </p:txBody>
      </p:sp>
      <p:sp>
        <p:nvSpPr>
          <p:cNvPr id="4" name="Rectangle 3"/>
          <p:cNvSpPr/>
          <p:nvPr/>
        </p:nvSpPr>
        <p:spPr>
          <a:xfrm>
            <a:off x="558528" y="1700808"/>
            <a:ext cx="8136904" cy="4770537"/>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chemeClr val="accent1"/>
                </a:solidFill>
              </a:rPr>
              <a:t>Registration </a:t>
            </a:r>
            <a:r>
              <a:rPr lang="en-US" sz="1600" dirty="0">
                <a:solidFill>
                  <a:schemeClr val="bg1"/>
                </a:solidFill>
              </a:rPr>
              <a:t>: If customer wants to buy the product then he/she must be registered, unregistered user </a:t>
            </a:r>
            <a:r>
              <a:rPr lang="en-US" sz="1600" dirty="0" smtClean="0">
                <a:solidFill>
                  <a:schemeClr val="bg1"/>
                </a:solidFill>
              </a:rPr>
              <a:t>can’t add products in their </a:t>
            </a:r>
            <a:r>
              <a:rPr lang="en-US" sz="1600" dirty="0">
                <a:solidFill>
                  <a:schemeClr val="bg1"/>
                </a:solidFill>
              </a:rPr>
              <a:t>shopping cart</a:t>
            </a:r>
            <a:r>
              <a:rPr lang="en-US" sz="1600" dirty="0" smtClean="0">
                <a:solidFill>
                  <a:schemeClr val="bg1"/>
                </a:solidFill>
              </a:rPr>
              <a:t>.</a:t>
            </a:r>
          </a:p>
          <a:p>
            <a:endParaRPr lang="en-IN" sz="1600" dirty="0">
              <a:solidFill>
                <a:schemeClr val="bg1"/>
              </a:solidFill>
            </a:endParaRPr>
          </a:p>
          <a:p>
            <a:pPr marL="285750" indent="-285750">
              <a:buFont typeface="Arial" panose="020B0604020202020204" pitchFamily="34" charset="0"/>
              <a:buChar char="•"/>
            </a:pPr>
            <a:r>
              <a:rPr lang="en-US" sz="1600" dirty="0" smtClean="0">
                <a:solidFill>
                  <a:schemeClr val="accent1"/>
                </a:solidFill>
              </a:rPr>
              <a:t>Login:</a:t>
            </a:r>
            <a:r>
              <a:rPr lang="en-US" sz="1600" dirty="0" smtClean="0">
                <a:solidFill>
                  <a:schemeClr val="bg1"/>
                </a:solidFill>
              </a:rPr>
              <a:t> </a:t>
            </a:r>
            <a:r>
              <a:rPr lang="en-US" sz="1600" dirty="0">
                <a:solidFill>
                  <a:schemeClr val="bg1"/>
                </a:solidFill>
              </a:rPr>
              <a:t>Customer logins to the system by entering valid user id and password </a:t>
            </a:r>
            <a:r>
              <a:rPr lang="en-US" sz="1600" dirty="0" smtClean="0">
                <a:solidFill>
                  <a:schemeClr val="bg1"/>
                </a:solidFill>
              </a:rPr>
              <a:t>for </a:t>
            </a:r>
            <a:r>
              <a:rPr lang="en-US" sz="1600" dirty="0">
                <a:solidFill>
                  <a:schemeClr val="bg1"/>
                </a:solidFill>
              </a:rPr>
              <a:t>shopping. </a:t>
            </a:r>
            <a:endParaRPr lang="en-IN" sz="1600" dirty="0">
              <a:solidFill>
                <a:schemeClr val="bg1"/>
              </a:solidFill>
            </a:endParaRPr>
          </a:p>
          <a:p>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accent1"/>
                </a:solidFill>
              </a:rPr>
              <a:t>Changes </a:t>
            </a:r>
            <a:r>
              <a:rPr lang="en-US" sz="1600" dirty="0">
                <a:solidFill>
                  <a:schemeClr val="accent1"/>
                </a:solidFill>
              </a:rPr>
              <a:t>to </a:t>
            </a:r>
            <a:r>
              <a:rPr lang="en-US" sz="1600" dirty="0" smtClean="0">
                <a:solidFill>
                  <a:schemeClr val="accent1"/>
                </a:solidFill>
              </a:rPr>
              <a:t>Orders </a:t>
            </a:r>
            <a:r>
              <a:rPr lang="en-US" sz="1600" dirty="0">
                <a:solidFill>
                  <a:schemeClr val="bg1"/>
                </a:solidFill>
              </a:rPr>
              <a:t>means the customer after login or registration can make order or cancel order of the product </a:t>
            </a:r>
            <a:r>
              <a:rPr lang="en-US" sz="1600" dirty="0" smtClean="0">
                <a:solidFill>
                  <a:schemeClr val="bg1"/>
                </a:solidFill>
              </a:rPr>
              <a:t>from his/her orders.</a:t>
            </a:r>
          </a:p>
          <a:p>
            <a:pPr marL="285750" indent="-285750">
              <a:buFont typeface="Arial" panose="020B0604020202020204" pitchFamily="34" charset="0"/>
              <a:buChar char="•"/>
            </a:pPr>
            <a:endParaRPr lang="en-US" sz="1600" dirty="0" smtClean="0">
              <a:solidFill>
                <a:schemeClr val="bg1"/>
              </a:solidFill>
            </a:endParaRPr>
          </a:p>
          <a:p>
            <a:pPr marL="285750" indent="-285750">
              <a:buFont typeface="Arial" panose="020B0604020202020204" pitchFamily="34" charset="0"/>
              <a:buChar char="•"/>
            </a:pPr>
            <a:r>
              <a:rPr lang="en-US" sz="1600" dirty="0">
                <a:solidFill>
                  <a:schemeClr val="accent1"/>
                </a:solidFill>
              </a:rPr>
              <a:t>Changes to Cart </a:t>
            </a:r>
            <a:r>
              <a:rPr lang="en-US" sz="1600" dirty="0">
                <a:solidFill>
                  <a:schemeClr val="bg1"/>
                </a:solidFill>
              </a:rPr>
              <a:t>means the customer after login or registration can </a:t>
            </a:r>
            <a:r>
              <a:rPr lang="en-US" sz="1600" dirty="0" smtClean="0">
                <a:solidFill>
                  <a:schemeClr val="bg1"/>
                </a:solidFill>
              </a:rPr>
              <a:t>add or remove a product </a:t>
            </a:r>
            <a:r>
              <a:rPr lang="en-US" sz="1600" dirty="0">
                <a:solidFill>
                  <a:schemeClr val="bg1"/>
                </a:solidFill>
              </a:rPr>
              <a:t>from the shopping cart.</a:t>
            </a:r>
            <a:endParaRPr lang="en-IN" sz="1600" dirty="0">
              <a:solidFill>
                <a:schemeClr val="bg1"/>
              </a:solidFill>
            </a:endParaRPr>
          </a:p>
          <a:p>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accent1"/>
                </a:solidFill>
              </a:rPr>
              <a:t>Payment</a:t>
            </a:r>
            <a:r>
              <a:rPr lang="en-US" sz="1600" dirty="0">
                <a:solidFill>
                  <a:schemeClr val="bg1"/>
                </a:solidFill>
              </a:rPr>
              <a:t>: </a:t>
            </a:r>
            <a:r>
              <a:rPr lang="en-US" sz="1600" dirty="0" smtClean="0">
                <a:solidFill>
                  <a:schemeClr val="bg1"/>
                </a:solidFill>
              </a:rPr>
              <a:t>We are using PAYTM as our payment gateway. User can also use credit/debit cards for payment as well.</a:t>
            </a:r>
            <a:endParaRPr lang="en-IN" sz="1600" dirty="0">
              <a:solidFill>
                <a:schemeClr val="bg1"/>
              </a:solidFill>
            </a:endParaRPr>
          </a:p>
          <a:p>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accent1"/>
                </a:solidFill>
              </a:rPr>
              <a:t>Logout</a:t>
            </a:r>
            <a:r>
              <a:rPr lang="en-US" sz="1600" dirty="0">
                <a:solidFill>
                  <a:schemeClr val="bg1"/>
                </a:solidFill>
              </a:rPr>
              <a:t>:  After ordering or surfing for the product customer </a:t>
            </a:r>
            <a:r>
              <a:rPr lang="en-US" sz="1600" dirty="0" smtClean="0">
                <a:solidFill>
                  <a:schemeClr val="bg1"/>
                </a:solidFill>
              </a:rPr>
              <a:t>can logout also. </a:t>
            </a:r>
            <a:endParaRPr lang="en-IN" sz="1600" dirty="0">
              <a:solidFill>
                <a:schemeClr val="bg1"/>
              </a:solidFill>
            </a:endParaRPr>
          </a:p>
          <a:p>
            <a:endParaRPr lang="en-US" sz="1600" dirty="0">
              <a:solidFill>
                <a:schemeClr val="bg1"/>
              </a:solidFill>
            </a:endParaRPr>
          </a:p>
          <a:p>
            <a:pPr marL="285750" indent="-285750">
              <a:buFont typeface="Arial" panose="020B0604020202020204" pitchFamily="34" charset="0"/>
              <a:buChar char="•"/>
            </a:pPr>
            <a:r>
              <a:rPr lang="en-US" sz="1600" dirty="0">
                <a:solidFill>
                  <a:schemeClr val="accent1"/>
                </a:solidFill>
              </a:rPr>
              <a:t>Report Generation</a:t>
            </a:r>
            <a:r>
              <a:rPr lang="en-US" sz="1600" dirty="0">
                <a:solidFill>
                  <a:schemeClr val="bg1"/>
                </a:solidFill>
              </a:rPr>
              <a:t>: After </a:t>
            </a:r>
            <a:r>
              <a:rPr lang="en-US" sz="1600" dirty="0" smtClean="0">
                <a:solidFill>
                  <a:schemeClr val="bg1"/>
                </a:solidFill>
              </a:rPr>
              <a:t>ordering, </a:t>
            </a:r>
            <a:r>
              <a:rPr lang="en-US" sz="1600" dirty="0">
                <a:solidFill>
                  <a:schemeClr val="bg1"/>
                </a:solidFill>
              </a:rPr>
              <a:t>the </a:t>
            </a:r>
            <a:r>
              <a:rPr lang="en-US" sz="1600" dirty="0" smtClean="0">
                <a:solidFill>
                  <a:schemeClr val="bg1"/>
                </a:solidFill>
              </a:rPr>
              <a:t>user will get invoice of order bill in pdf format and </a:t>
            </a:r>
            <a:r>
              <a:rPr lang="en-US" sz="1600" dirty="0">
                <a:solidFill>
                  <a:schemeClr val="bg1"/>
                </a:solidFill>
              </a:rPr>
              <a:t>acknowledgement letter to the customer’s Email-address.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p:txBody>
          <a:bodyPr/>
          <a:lstStyle/>
          <a:p>
            <a:fld id="{FEA1243F-3000-4347-94A4-FBDEAD3122CB}" type="slidenum">
              <a:rPr lang="en-US" smtClean="0"/>
              <a:pPr/>
              <a:t>7</a:t>
            </a:fld>
            <a:endParaRPr lang="en-US" dirty="0"/>
          </a:p>
        </p:txBody>
      </p:sp>
      <p:sp>
        <p:nvSpPr>
          <p:cNvPr id="3" name="Title 2"/>
          <p:cNvSpPr>
            <a:spLocks noGrp="1"/>
          </p:cNvSpPr>
          <p:nvPr>
            <p:ph type="title"/>
          </p:nvPr>
        </p:nvSpPr>
        <p:spPr>
          <a:xfrm>
            <a:off x="466724" y="381198"/>
            <a:ext cx="5113387" cy="1103586"/>
          </a:xfrm>
        </p:spPr>
        <p:txBody>
          <a:bodyPr/>
          <a:lstStyle/>
          <a:p>
            <a:r>
              <a:rPr lang="en-IN" dirty="0" smtClean="0"/>
              <a:t>Functional Modules</a:t>
            </a:r>
            <a:br>
              <a:rPr lang="en-IN" dirty="0" smtClean="0"/>
            </a:br>
            <a:r>
              <a:rPr lang="en-IN" sz="1800" dirty="0" smtClean="0"/>
              <a:t>for Administrator</a:t>
            </a:r>
            <a:endParaRPr lang="en-IN" dirty="0"/>
          </a:p>
        </p:txBody>
      </p:sp>
      <p:sp>
        <p:nvSpPr>
          <p:cNvPr id="4" name="Rectangle 3"/>
          <p:cNvSpPr/>
          <p:nvPr/>
        </p:nvSpPr>
        <p:spPr>
          <a:xfrm>
            <a:off x="597909" y="2060848"/>
            <a:ext cx="8136904" cy="3046988"/>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chemeClr val="accent1"/>
                </a:solidFill>
              </a:rPr>
              <a:t>Login:</a:t>
            </a:r>
            <a:r>
              <a:rPr lang="en-US" sz="1600" dirty="0" smtClean="0">
                <a:solidFill>
                  <a:schemeClr val="bg1"/>
                </a:solidFill>
              </a:rPr>
              <a:t> Administrator </a:t>
            </a:r>
            <a:r>
              <a:rPr lang="en-US" sz="1600" dirty="0">
                <a:solidFill>
                  <a:schemeClr val="bg1"/>
                </a:solidFill>
              </a:rPr>
              <a:t>logins to the system by entering valid user id and password for the </a:t>
            </a:r>
            <a:r>
              <a:rPr lang="en-US" sz="1600" dirty="0" smtClean="0">
                <a:solidFill>
                  <a:schemeClr val="bg1"/>
                </a:solidFill>
              </a:rPr>
              <a:t>system. </a:t>
            </a:r>
            <a:endParaRPr lang="en-IN" sz="1600" dirty="0" smtClean="0">
              <a:solidFill>
                <a:schemeClr val="bg1"/>
              </a:solidFill>
            </a:endParaRPr>
          </a:p>
          <a:p>
            <a:endParaRPr lang="en-US" sz="1600" dirty="0" smtClean="0">
              <a:solidFill>
                <a:schemeClr val="bg1"/>
              </a:solidFill>
            </a:endParaRPr>
          </a:p>
          <a:p>
            <a:pPr marL="285750" indent="-285750">
              <a:buFont typeface="Arial" panose="020B0604020202020204" pitchFamily="34" charset="0"/>
              <a:buChar char="•"/>
            </a:pPr>
            <a:r>
              <a:rPr lang="en-US" sz="1600" dirty="0" smtClean="0">
                <a:solidFill>
                  <a:schemeClr val="accent1"/>
                </a:solidFill>
              </a:rPr>
              <a:t>Changes to products </a:t>
            </a:r>
            <a:r>
              <a:rPr lang="en-US" sz="1600" dirty="0" smtClean="0">
                <a:solidFill>
                  <a:schemeClr val="bg1"/>
                </a:solidFill>
              </a:rPr>
              <a:t>means the administrator can add or delete products.</a:t>
            </a: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r>
              <a:rPr lang="en-US" sz="1600" dirty="0" smtClean="0">
                <a:solidFill>
                  <a:schemeClr val="accent1"/>
                </a:solidFill>
              </a:rPr>
              <a:t>Changes </a:t>
            </a:r>
            <a:r>
              <a:rPr lang="en-US" sz="1600" dirty="0">
                <a:solidFill>
                  <a:schemeClr val="accent1"/>
                </a:solidFill>
              </a:rPr>
              <a:t>to </a:t>
            </a:r>
            <a:r>
              <a:rPr lang="en-US" sz="1600" dirty="0" smtClean="0">
                <a:solidFill>
                  <a:schemeClr val="accent1"/>
                </a:solidFill>
              </a:rPr>
              <a:t>Users </a:t>
            </a:r>
            <a:r>
              <a:rPr lang="en-US" sz="1600" dirty="0">
                <a:solidFill>
                  <a:schemeClr val="bg1"/>
                </a:solidFill>
              </a:rPr>
              <a:t>means the </a:t>
            </a:r>
            <a:r>
              <a:rPr lang="en-US" sz="1600" dirty="0" smtClean="0">
                <a:solidFill>
                  <a:schemeClr val="bg1"/>
                </a:solidFill>
              </a:rPr>
              <a:t>administrator </a:t>
            </a:r>
            <a:r>
              <a:rPr lang="en-US" sz="1600" dirty="0">
                <a:solidFill>
                  <a:schemeClr val="bg1"/>
                </a:solidFill>
              </a:rPr>
              <a:t>can add or delete </a:t>
            </a:r>
            <a:r>
              <a:rPr lang="en-US" sz="1600" dirty="0" smtClean="0">
                <a:solidFill>
                  <a:schemeClr val="bg1"/>
                </a:solidFill>
              </a:rPr>
              <a:t>its users and their details </a:t>
            </a:r>
            <a:r>
              <a:rPr lang="en-US" sz="1600" dirty="0">
                <a:solidFill>
                  <a:schemeClr val="bg1"/>
                </a:solidFill>
              </a:rPr>
              <a:t>from the system</a:t>
            </a:r>
            <a:r>
              <a:rPr lang="en-US" sz="1600" dirty="0" smtClean="0">
                <a:solidFill>
                  <a:schemeClr val="bg1"/>
                </a:solidFill>
              </a:rPr>
              <a:t>.</a:t>
            </a:r>
            <a:endParaRPr lang="en-IN" sz="1600" dirty="0">
              <a:solidFill>
                <a:schemeClr val="bg1"/>
              </a:solidFill>
            </a:endParaRPr>
          </a:p>
          <a:p>
            <a:endParaRPr lang="en-US" sz="1600" dirty="0">
              <a:solidFill>
                <a:schemeClr val="bg1"/>
              </a:solidFill>
            </a:endParaRPr>
          </a:p>
          <a:p>
            <a:pPr marL="285750" indent="-285750">
              <a:buFont typeface="Arial" panose="020B0604020202020204" pitchFamily="34" charset="0"/>
              <a:buChar char="•"/>
            </a:pPr>
            <a:r>
              <a:rPr lang="en-US" sz="1600" dirty="0" smtClean="0">
                <a:solidFill>
                  <a:schemeClr val="accent1"/>
                </a:solidFill>
              </a:rPr>
              <a:t>Admin Dashboard: </a:t>
            </a:r>
            <a:r>
              <a:rPr lang="en-US" sz="1600" dirty="0" smtClean="0">
                <a:solidFill>
                  <a:schemeClr val="bg1"/>
                </a:solidFill>
              </a:rPr>
              <a:t>The admin can also access some extra features and </a:t>
            </a:r>
            <a:r>
              <a:rPr lang="en-US" sz="1600" dirty="0">
                <a:solidFill>
                  <a:schemeClr val="bg1"/>
                </a:solidFill>
              </a:rPr>
              <a:t>f</a:t>
            </a:r>
            <a:r>
              <a:rPr lang="en-US" sz="1600" dirty="0" smtClean="0">
                <a:solidFill>
                  <a:schemeClr val="bg1"/>
                </a:solidFill>
              </a:rPr>
              <a:t>unctionalities than a normal user through the admin dashboard. </a:t>
            </a:r>
            <a:endParaRPr lang="en-US" sz="1600" dirty="0">
              <a:solidFill>
                <a:schemeClr val="bg1"/>
              </a:solidFill>
            </a:endParaRPr>
          </a:p>
          <a:p>
            <a:pPr marL="285750" indent="-285750">
              <a:buFont typeface="Arial" panose="020B0604020202020204" pitchFamily="34" charset="0"/>
              <a:buChar char="•"/>
            </a:pPr>
            <a:endParaRPr lang="en-US" sz="1600" dirty="0" smtClean="0">
              <a:solidFill>
                <a:schemeClr val="bg1"/>
              </a:solidFill>
            </a:endParaRPr>
          </a:p>
          <a:p>
            <a:pPr marL="285750" indent="-285750">
              <a:buFont typeface="Arial" panose="020B0604020202020204" pitchFamily="34" charset="0"/>
              <a:buChar char="•"/>
            </a:pPr>
            <a:endParaRPr lang="en-IN" sz="1600" dirty="0">
              <a:solidFill>
                <a:schemeClr val="bg1"/>
              </a:solidFill>
            </a:endParaRPr>
          </a:p>
        </p:txBody>
      </p:sp>
    </p:spTree>
    <p:extLst>
      <p:ext uri="{BB962C8B-B14F-4D97-AF65-F5344CB8AC3E}">
        <p14:creationId xmlns:p14="http://schemas.microsoft.com/office/powerpoint/2010/main" val="267037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11560" y="404664"/>
            <a:ext cx="4638674" cy="675926"/>
          </a:xfrm>
        </p:spPr>
        <p:txBody>
          <a:bodyPr/>
          <a:lstStyle/>
          <a:p>
            <a:r>
              <a:rPr lang="en-US" dirty="0" smtClean="0"/>
              <a:t>GUI-HOMEPAGE</a:t>
            </a:r>
            <a:endParaRPr lang="en-US" dirty="0"/>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752"/>
            <a:ext cx="9144000" cy="5340269"/>
          </a:xfrm>
          <a:prstGeom prst="rect">
            <a:avLst/>
          </a:prstGeom>
        </p:spPr>
      </p:pic>
      <p:sp>
        <p:nvSpPr>
          <p:cNvPr id="4" name="Rectangular Callout 3"/>
          <p:cNvSpPr/>
          <p:nvPr/>
        </p:nvSpPr>
        <p:spPr>
          <a:xfrm>
            <a:off x="5076056" y="1988840"/>
            <a:ext cx="1944216" cy="1008112"/>
          </a:xfrm>
          <a:prstGeom prst="wedgeRectCallout">
            <a:avLst>
              <a:gd name="adj1" fmla="val 78892"/>
              <a:gd name="adj2" fmla="val -6515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This is the main homepage of our website. You can register as a new customer or login if already a customer.</a:t>
            </a:r>
            <a:endParaRPr lang="en-IN" sz="1200" dirty="0">
              <a:solidFill>
                <a:schemeClr val="bg1"/>
              </a:solidFill>
            </a:endParaRPr>
          </a:p>
        </p:txBody>
      </p:sp>
      <p:sp>
        <p:nvSpPr>
          <p:cNvPr id="6" name="Rounded Rectangular Callout 5"/>
          <p:cNvSpPr/>
          <p:nvPr/>
        </p:nvSpPr>
        <p:spPr>
          <a:xfrm>
            <a:off x="5940152" y="5733256"/>
            <a:ext cx="2160240" cy="864096"/>
          </a:xfrm>
          <a:prstGeom prst="wedgeRoundRectCallout">
            <a:avLst>
              <a:gd name="adj1" fmla="val -60026"/>
              <a:gd name="adj2" fmla="val -81535"/>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This slider provide you with banners of some products.</a:t>
            </a:r>
            <a:endParaRPr lang="en-IN" sz="14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1" y="692696"/>
            <a:ext cx="5435848" cy="6033946"/>
          </a:xfrm>
          <a:prstGeom prst="rect">
            <a:avLst/>
          </a:prstGeom>
        </p:spPr>
      </p:pic>
      <p:sp>
        <p:nvSpPr>
          <p:cNvPr id="5" name="Rectangular Callout 4"/>
          <p:cNvSpPr/>
          <p:nvPr/>
        </p:nvSpPr>
        <p:spPr>
          <a:xfrm>
            <a:off x="119501" y="188640"/>
            <a:ext cx="1584176" cy="1080120"/>
          </a:xfrm>
          <a:prstGeom prst="wedgeRectCallout">
            <a:avLst>
              <a:gd name="adj1" fmla="val 80713"/>
              <a:gd name="adj2" fmla="val -888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ysClr val="windowText" lastClr="000000"/>
                </a:solidFill>
              </a:rPr>
              <a:t>This is the signup page for a new customer.</a:t>
            </a:r>
            <a:endParaRPr lang="en-IN" dirty="0">
              <a:solidFill>
                <a:sysClr val="windowText" lastClr="000000"/>
              </a:solidFill>
            </a:endParaRPr>
          </a:p>
        </p:txBody>
      </p:sp>
      <p:sp>
        <p:nvSpPr>
          <p:cNvPr id="7" name="Rounded Rectangular Callout 6"/>
          <p:cNvSpPr/>
          <p:nvPr/>
        </p:nvSpPr>
        <p:spPr>
          <a:xfrm>
            <a:off x="5220072" y="1246312"/>
            <a:ext cx="3024336" cy="1008112"/>
          </a:xfrm>
          <a:prstGeom prst="wedgeRoundRectCallout">
            <a:avLst>
              <a:gd name="adj1" fmla="val -85349"/>
              <a:gd name="adj2" fmla="val 26386"/>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ysClr val="windowText" lastClr="000000"/>
                </a:solidFill>
              </a:rPr>
              <a:t>The customer can upload his/her profile picture and preview from here itself. There is no need to open the picture.</a:t>
            </a:r>
            <a:endParaRPr lang="en-IN" sz="1400" dirty="0">
              <a:solidFill>
                <a:sysClr val="windowText" lastClr="000000"/>
              </a:solidFill>
            </a:endParaRPr>
          </a:p>
        </p:txBody>
      </p:sp>
      <p:sp>
        <p:nvSpPr>
          <p:cNvPr id="8" name="Rounded Rectangular Callout 7"/>
          <p:cNvSpPr/>
          <p:nvPr/>
        </p:nvSpPr>
        <p:spPr>
          <a:xfrm>
            <a:off x="4932040" y="4908211"/>
            <a:ext cx="2664296" cy="1224136"/>
          </a:xfrm>
          <a:prstGeom prst="wedgeRoundRectCallout">
            <a:avLst>
              <a:gd name="adj1" fmla="val -63772"/>
              <a:gd name="adj2" fmla="val 85159"/>
              <a:gd name="adj3"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ysClr val="windowText" lastClr="000000"/>
                </a:solidFill>
              </a:rPr>
              <a:t>After entering all the details the customer can click on the Create Account button else Reset All to reset the page.</a:t>
            </a:r>
            <a:endParaRPr lang="en-IN" sz="1400" dirty="0">
              <a:solidFill>
                <a:sysClr val="windowText" lastClr="000000"/>
              </a:solidFill>
            </a:endParaRPr>
          </a:p>
        </p:txBody>
      </p:sp>
    </p:spTree>
    <p:extLst>
      <p:ext uri="{BB962C8B-B14F-4D97-AF65-F5344CB8AC3E}">
        <p14:creationId xmlns:p14="http://schemas.microsoft.com/office/powerpoint/2010/main" val="3464910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_status_report">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3.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Project_status_report</Template>
  <TotalTime>0</TotalTime>
  <Words>2550</Words>
  <Application>Microsoft Office PowerPoint</Application>
  <PresentationFormat>On-screen Show (4:3)</PresentationFormat>
  <Paragraphs>371</Paragraphs>
  <Slides>57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Segoe UI</vt:lpstr>
      <vt:lpstr>Times New Roman</vt:lpstr>
      <vt:lpstr>Wingdings</vt:lpstr>
      <vt:lpstr>Wingdings 2</vt:lpstr>
      <vt:lpstr>Project_status_report</vt:lpstr>
      <vt:lpstr>BuyFy E-Commerce Project</vt:lpstr>
      <vt:lpstr>Contents</vt:lpstr>
      <vt:lpstr>PROJECT OVERVIEW</vt:lpstr>
      <vt:lpstr>About BuyFy</vt:lpstr>
      <vt:lpstr>Requirements</vt:lpstr>
      <vt:lpstr>Functional Modules for Customer</vt:lpstr>
      <vt:lpstr>Functional Modules for Administrator</vt:lpstr>
      <vt:lpstr>GUI-HOMEPAGE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DASHBOARD</vt:lpstr>
      <vt:lpstr>PowerPoint Presentation</vt:lpstr>
      <vt:lpstr>PowerPoint Presentation</vt:lpstr>
      <vt:lpstr>PowerPoint Presentation</vt:lpstr>
      <vt:lpstr>PowerPoint Presentation</vt:lpstr>
      <vt:lpstr>Operations Of Admin</vt:lpstr>
      <vt:lpstr>PowerPoint Presentation</vt:lpstr>
      <vt:lpstr>PowerPoint Presentation</vt:lpstr>
      <vt:lpstr>PowerPoint Presentation</vt:lpstr>
      <vt:lpstr>WHY US?</vt:lpstr>
      <vt:lpstr>Safety At First</vt:lpstr>
      <vt:lpstr>FIELD RESOURCES</vt:lpstr>
      <vt:lpstr>TARGET AUDIENCE</vt:lpstr>
      <vt:lpstr>PowerPoint Presentation</vt:lpstr>
      <vt:lpstr>TEST CASES</vt:lpstr>
      <vt:lpstr>TEST CASES General Cases</vt:lpstr>
      <vt:lpstr>PowerPoint Presentation</vt:lpstr>
      <vt:lpstr>TEST CASES User Registration</vt:lpstr>
      <vt:lpstr>PowerPoint Presentation</vt:lpstr>
      <vt:lpstr>TEST CASES Product Management</vt:lpstr>
      <vt:lpstr>WORKFLOW</vt:lpstr>
      <vt:lpstr>WORKFLOW</vt:lpstr>
      <vt:lpstr>ER-DIAGRAM</vt:lpstr>
      <vt:lpstr>SCOPE OF ENHANCEMENT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2020-06-30T10:19:21Z</dcterms:created>
  <dcterms:modified xsi:type="dcterms:W3CDTF">2020-07-24T03:49:50Z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